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5" r:id="rId4"/>
    <p:sldId id="266" r:id="rId5"/>
    <p:sldId id="257" r:id="rId6"/>
    <p:sldId id="264" r:id="rId7"/>
    <p:sldId id="296" r:id="rId8"/>
    <p:sldId id="267" r:id="rId9"/>
    <p:sldId id="269" r:id="rId10"/>
    <p:sldId id="270" r:id="rId11"/>
    <p:sldId id="258" r:id="rId12"/>
    <p:sldId id="292" r:id="rId13"/>
    <p:sldId id="278" r:id="rId14"/>
    <p:sldId id="260" r:id="rId15"/>
    <p:sldId id="261" r:id="rId16"/>
    <p:sldId id="299" r:id="rId17"/>
    <p:sldId id="262" r:id="rId18"/>
    <p:sldId id="271" r:id="rId19"/>
    <p:sldId id="295" r:id="rId20"/>
    <p:sldId id="294" r:id="rId21"/>
    <p:sldId id="272" r:id="rId22"/>
    <p:sldId id="273" r:id="rId23"/>
    <p:sldId id="274" r:id="rId24"/>
    <p:sldId id="275" r:id="rId25"/>
    <p:sldId id="276" r:id="rId26"/>
    <p:sldId id="277" r:id="rId27"/>
    <p:sldId id="281" r:id="rId28"/>
    <p:sldId id="282" r:id="rId29"/>
    <p:sldId id="283" r:id="rId30"/>
    <p:sldId id="284" r:id="rId31"/>
    <p:sldId id="285" r:id="rId32"/>
    <p:sldId id="300" r:id="rId33"/>
    <p:sldId id="290" r:id="rId34"/>
    <p:sldId id="287" r:id="rId35"/>
    <p:sldId id="289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3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42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81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19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64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47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08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42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8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4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66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1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BC17-B14D-4547-B592-5C90BD228D4E}" type="datetimeFigureOut">
              <a:rPr lang="fr-FR" smtClean="0"/>
              <a:t>16/11/2019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EAC9C-7ACD-4C1B-9D02-2037181CD1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79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pf.fr/n/l-equilibre-sylvo-cynegetique/n:3708?utm_source=CNPF&amp;utm_medium=flyer&amp;utm_campaign=InterCetef2019" TargetMode="External"/><Relationship Id="rId2" Type="http://schemas.openxmlformats.org/officeDocument/2006/relationships/hyperlink" Target="http://bit.ly/intercetef2019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affichCodeArticle.do?cidTexte=LEGITEXT000025244092&amp;idArticle=LEGIARTI000025245786&amp;dateTexte=&amp;categorieLien=ci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470025"/>
          </a:xfrm>
        </p:spPr>
        <p:txBody>
          <a:bodyPr/>
          <a:lstStyle/>
          <a:p>
            <a:r>
              <a:rPr lang="fr-FR" dirty="0" smtClean="0"/>
              <a:t>L’équilibre </a:t>
            </a:r>
            <a:r>
              <a:rPr lang="fr-FR" dirty="0" err="1" smtClean="0"/>
              <a:t>sylvo</a:t>
            </a:r>
            <a:r>
              <a:rPr lang="fr-FR" dirty="0"/>
              <a:t>-</a:t>
            </a:r>
            <a:r>
              <a:rPr lang="fr-FR" dirty="0" smtClean="0"/>
              <a:t>cynégétique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85787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Assemblée générale du CETEF 43</a:t>
            </a:r>
          </a:p>
          <a:p>
            <a:r>
              <a:rPr lang="fr-FR" sz="2200" dirty="0" smtClean="0"/>
              <a:t>16 novembre 2019</a:t>
            </a:r>
          </a:p>
          <a:p>
            <a:r>
              <a:rPr lang="fr-FR" dirty="0" smtClean="0"/>
              <a:t>Présentation par Pierre FAUCHER</a:t>
            </a:r>
          </a:p>
          <a:p>
            <a:r>
              <a:rPr lang="fr-FR" sz="2200" dirty="0" smtClean="0"/>
              <a:t>Président de FRANSYLVA 63</a:t>
            </a:r>
          </a:p>
          <a:p>
            <a:r>
              <a:rPr lang="fr-FR" sz="2200" dirty="0" smtClean="0"/>
              <a:t>Conseiller de Centre du CRPF</a:t>
            </a:r>
          </a:p>
          <a:p>
            <a:r>
              <a:rPr lang="fr-FR" sz="2200" dirty="0" smtClean="0"/>
              <a:t>Membre du Comité Paritaire </a:t>
            </a:r>
          </a:p>
          <a:p>
            <a:r>
              <a:rPr lang="fr-FR" sz="2200" dirty="0" smtClean="0"/>
              <a:t>Chasseurs-Forestiers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328486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L’équilibre </a:t>
            </a:r>
            <a:r>
              <a:rPr lang="fr-FR" dirty="0" err="1"/>
              <a:t>sylvo</a:t>
            </a:r>
            <a:r>
              <a:rPr lang="fr-FR" dirty="0"/>
              <a:t>-cynégétique</a:t>
            </a:r>
            <a:r>
              <a:rPr lang="fr-FR" b="1" dirty="0"/>
              <a:t/>
            </a:r>
            <a:br>
              <a:rPr lang="fr-FR" b="1" dirty="0"/>
            </a:br>
            <a:r>
              <a:rPr lang="fr-FR" sz="3100" dirty="0"/>
              <a:t>Le schéma départemental de Gestion cynégétique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/>
              <a:t>Article </a:t>
            </a:r>
            <a:r>
              <a:rPr lang="fr-FR" sz="2800" dirty="0" smtClean="0"/>
              <a:t>L425-2 (Loi du 13 octobre 2014):</a:t>
            </a:r>
            <a:endParaRPr lang="fr-FR" sz="2800" dirty="0"/>
          </a:p>
          <a:p>
            <a:pPr lvl="1"/>
            <a:r>
              <a:rPr lang="fr-FR" sz="2400" dirty="0" smtClean="0"/>
              <a:t>Parmi </a:t>
            </a:r>
            <a:r>
              <a:rPr lang="fr-FR" sz="2400" dirty="0"/>
              <a:t>les dispositions du schéma départemental de gestion cynégétique figurent obligatoirement : </a:t>
            </a:r>
          </a:p>
          <a:p>
            <a:pPr lvl="2"/>
            <a:r>
              <a:rPr lang="fr-FR" sz="2000" dirty="0"/>
              <a:t>1° </a:t>
            </a:r>
            <a:r>
              <a:rPr lang="fr-FR" sz="2000" dirty="0" smtClean="0"/>
              <a:t>, 2°, 3°, 4</a:t>
            </a:r>
            <a:r>
              <a:rPr lang="fr-FR" sz="2000" dirty="0"/>
              <a:t>° </a:t>
            </a:r>
            <a:r>
              <a:rPr lang="fr-FR" sz="2000" dirty="0" smtClean="0"/>
              <a:t>,</a:t>
            </a:r>
          </a:p>
          <a:p>
            <a:pPr lvl="2"/>
            <a:r>
              <a:rPr lang="fr-FR" sz="2000" b="1" dirty="0" smtClean="0"/>
              <a:t>5</a:t>
            </a:r>
            <a:r>
              <a:rPr lang="fr-FR" sz="2000" b="1" dirty="0"/>
              <a:t>°</a:t>
            </a:r>
            <a:r>
              <a:rPr lang="fr-FR" sz="2000" dirty="0"/>
              <a:t> </a:t>
            </a:r>
            <a:r>
              <a:rPr lang="fr-FR" sz="2000" b="1" dirty="0"/>
              <a:t>Les dispositions permettant d'atteindre l'équilibre agro-</a:t>
            </a:r>
            <a:r>
              <a:rPr lang="fr-FR" sz="2000" b="1" dirty="0" err="1"/>
              <a:t>sylvo</a:t>
            </a:r>
            <a:r>
              <a:rPr lang="fr-FR" sz="2000" b="1" dirty="0"/>
              <a:t>-cynégétique </a:t>
            </a:r>
            <a:endParaRPr lang="fr-FR" sz="2000" dirty="0" smtClean="0"/>
          </a:p>
          <a:p>
            <a:pPr marL="457200" lvl="1" indent="0" algn="ctr">
              <a:buNone/>
            </a:pPr>
            <a:r>
              <a:rPr lang="fr-FR" sz="1800" dirty="0" smtClean="0"/>
              <a:t>§§§§§§§§§§§§§</a:t>
            </a:r>
            <a:endParaRPr lang="fr-FR" sz="1800" dirty="0"/>
          </a:p>
          <a:p>
            <a:r>
              <a:rPr lang="fr-FR" sz="2200" b="1" dirty="0" smtClean="0"/>
              <a:t>En Haute Loire </a:t>
            </a:r>
            <a:r>
              <a:rPr lang="fr-FR" sz="2200" dirty="0" smtClean="0"/>
              <a:t>le Schéma départemental a été approuvé par arrêté préfectoral du </a:t>
            </a:r>
            <a:r>
              <a:rPr lang="fr-FR" sz="2200" b="1" dirty="0" smtClean="0"/>
              <a:t>22 août 2016</a:t>
            </a:r>
            <a:r>
              <a:rPr lang="fr-FR" sz="2200" dirty="0" smtClean="0"/>
              <a:t>.</a:t>
            </a:r>
          </a:p>
          <a:p>
            <a:pPr lvl="1"/>
            <a:r>
              <a:rPr lang="fr-FR" sz="2000" b="1" dirty="0" smtClean="0"/>
              <a:t>Le document cite, </a:t>
            </a:r>
            <a:r>
              <a:rPr lang="fr-FR" sz="2000" b="1" dirty="0"/>
              <a:t>e</a:t>
            </a:r>
            <a:r>
              <a:rPr lang="fr-FR" sz="2000" b="1" dirty="0" smtClean="0"/>
              <a:t>n première page, l’article L425-2 du Code de l’Environnement, </a:t>
            </a:r>
          </a:p>
          <a:p>
            <a:pPr lvl="1"/>
            <a:r>
              <a:rPr lang="fr-FR" sz="2000" b="1" dirty="0" smtClean="0"/>
              <a:t>mais dans les objectifs et enjeux du schéma, </a:t>
            </a:r>
            <a:r>
              <a:rPr lang="fr-FR" sz="2000" b="1" dirty="0" smtClean="0">
                <a:solidFill>
                  <a:srgbClr val="C00000"/>
                </a:solidFill>
              </a:rPr>
              <a:t>l’équilibre </a:t>
            </a:r>
            <a:r>
              <a:rPr lang="fr-FR" sz="2000" b="1" dirty="0" err="1" smtClean="0">
                <a:solidFill>
                  <a:srgbClr val="C00000"/>
                </a:solidFill>
              </a:rPr>
              <a:t>sylvo</a:t>
            </a:r>
            <a:r>
              <a:rPr lang="fr-FR" sz="2000" b="1" dirty="0" smtClean="0">
                <a:solidFill>
                  <a:srgbClr val="C00000"/>
                </a:solidFill>
              </a:rPr>
              <a:t> cynégétique n’est pas mentionné.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>
                <a:cs typeface="Tahoma" pitchFamily="2"/>
              </a:rPr>
              <a:t>Programme Régional </a:t>
            </a:r>
            <a:r>
              <a:rPr lang="fr-FR" sz="4000" dirty="0" smtClean="0">
                <a:cs typeface="Tahoma" pitchFamily="2"/>
              </a:rPr>
              <a:t/>
            </a:r>
            <a:br>
              <a:rPr lang="fr-FR" sz="4000" dirty="0" smtClean="0">
                <a:cs typeface="Tahoma" pitchFamily="2"/>
              </a:rPr>
            </a:br>
            <a:r>
              <a:rPr lang="fr-FR" sz="4000" dirty="0" smtClean="0">
                <a:cs typeface="Tahoma" pitchFamily="2"/>
              </a:rPr>
              <a:t>de </a:t>
            </a:r>
            <a:r>
              <a:rPr lang="fr-FR" sz="4000" dirty="0">
                <a:cs typeface="Tahoma" pitchFamily="2"/>
              </a:rPr>
              <a:t>la Forêt et du Bois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fr-FR" dirty="0" smtClean="0">
                <a:cs typeface="Tahoma" pitchFamily="2"/>
              </a:rPr>
              <a:t>C’est la déclinaison </a:t>
            </a:r>
            <a:r>
              <a:rPr lang="fr-FR" dirty="0">
                <a:cs typeface="Tahoma" pitchFamily="2"/>
              </a:rPr>
              <a:t>en Région du Programme National de la Forêt et du </a:t>
            </a:r>
            <a:r>
              <a:rPr lang="fr-FR" dirty="0" smtClean="0">
                <a:cs typeface="Tahoma" pitchFamily="2"/>
              </a:rPr>
              <a:t>Bois( PRFB), </a:t>
            </a:r>
            <a:r>
              <a:rPr lang="fr-FR" dirty="0">
                <a:cs typeface="Tahoma" pitchFamily="2"/>
              </a:rPr>
              <a:t>crée par à l’article 67 de la Loi d’Avenir Agricole et Forestière (LAAF ) </a:t>
            </a:r>
            <a:r>
              <a:rPr lang="fr-FR" dirty="0" smtClean="0">
                <a:cs typeface="Tahoma" pitchFamily="2"/>
              </a:rPr>
              <a:t>du 13 octobre </a:t>
            </a:r>
            <a:r>
              <a:rPr lang="fr-FR" dirty="0">
                <a:cs typeface="Tahoma" pitchFamily="2"/>
              </a:rPr>
              <a:t>2014.</a:t>
            </a:r>
          </a:p>
          <a:p>
            <a:pPr lvl="0"/>
            <a:r>
              <a:rPr lang="fr-FR" dirty="0" smtClean="0">
                <a:cs typeface="Tahoma" pitchFamily="2"/>
              </a:rPr>
              <a:t>Le PRFB </a:t>
            </a:r>
            <a:r>
              <a:rPr lang="fr-FR" dirty="0">
                <a:cs typeface="Tahoma" pitchFamily="2"/>
              </a:rPr>
              <a:t>devient le document de cadrage pour la politique forestière pour 10 ans (2016-2026) </a:t>
            </a:r>
            <a:endParaRPr lang="fr-FR" dirty="0" smtClean="0">
              <a:cs typeface="Tahoma" pitchFamily="2"/>
            </a:endParaRPr>
          </a:p>
          <a:p>
            <a:pPr lvl="0"/>
            <a:r>
              <a:rPr lang="fr-FR" dirty="0" smtClean="0">
                <a:cs typeface="Tahoma" pitchFamily="2"/>
              </a:rPr>
              <a:t>Il fixe </a:t>
            </a:r>
            <a:r>
              <a:rPr lang="fr-FR" dirty="0">
                <a:cs typeface="Tahoma" pitchFamily="2"/>
              </a:rPr>
              <a:t>des objectifs économiques, environnementaux et sociaux fondés sur des indicateurs de gestion durable.  </a:t>
            </a:r>
          </a:p>
          <a:p>
            <a:pPr lvl="0"/>
            <a:r>
              <a:rPr lang="fr-FR" dirty="0">
                <a:cs typeface="Tahoma" pitchFamily="2"/>
              </a:rPr>
              <a:t>Parmi les actions, </a:t>
            </a:r>
            <a:r>
              <a:rPr lang="fr-FR" b="1" dirty="0">
                <a:solidFill>
                  <a:srgbClr val="800000"/>
                </a:solidFill>
                <a:cs typeface="Tahoma" pitchFamily="2"/>
              </a:rPr>
              <a:t>l’EQUILIBRE SYLVO-CYNEGETIQUE </a:t>
            </a:r>
            <a:r>
              <a:rPr lang="fr-FR" b="1" dirty="0">
                <a:cs typeface="Tahoma" pitchFamily="2"/>
              </a:rPr>
              <a:t> </a:t>
            </a:r>
            <a:r>
              <a:rPr lang="fr-FR" dirty="0">
                <a:cs typeface="Tahoma" pitchFamily="2"/>
              </a:rPr>
              <a:t>devient un enjeu majeur.</a:t>
            </a:r>
          </a:p>
          <a:p>
            <a:pPr lvl="0"/>
            <a:r>
              <a:rPr lang="fr-FR" dirty="0">
                <a:cs typeface="Tahoma" pitchFamily="2"/>
              </a:rPr>
              <a:t>La loi a prévu la mise en place d’un </a:t>
            </a:r>
            <a:r>
              <a:rPr lang="fr-FR" b="1" dirty="0">
                <a:solidFill>
                  <a:srgbClr val="800000"/>
                </a:solidFill>
                <a:cs typeface="Tahoma" pitchFamily="2"/>
              </a:rPr>
              <a:t>COMITE REGIONNAL PARITAIRE CHASSEURS-FORESTIERS</a:t>
            </a:r>
            <a:r>
              <a:rPr lang="fr-FR" dirty="0">
                <a:solidFill>
                  <a:srgbClr val="800000"/>
                </a:solidFill>
                <a:cs typeface="Tahoma" pitchFamily="2"/>
              </a:rPr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49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cs typeface="Tahoma" pitchFamily="2"/>
              </a:rPr>
              <a:t>Comité Régional Paritaire </a:t>
            </a:r>
            <a:r>
              <a:rPr lang="fr-FR" dirty="0" smtClean="0">
                <a:cs typeface="Tahoma" pitchFamily="2"/>
              </a:rPr>
              <a:t/>
            </a:r>
            <a:br>
              <a:rPr lang="fr-FR" dirty="0" smtClean="0">
                <a:cs typeface="Tahoma" pitchFamily="2"/>
              </a:rPr>
            </a:br>
            <a:r>
              <a:rPr lang="fr-FR" dirty="0" smtClean="0">
                <a:cs typeface="Tahoma" pitchFamily="2"/>
              </a:rPr>
              <a:t>Chasseurs - Forestiers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fr-FR" dirty="0">
                <a:cs typeface="Tahoma" pitchFamily="2"/>
              </a:rPr>
              <a:t>Issu de la LAAF d'octobre 2014</a:t>
            </a:r>
          </a:p>
          <a:p>
            <a:pPr lvl="0"/>
            <a:r>
              <a:rPr lang="fr-FR" b="1" dirty="0">
                <a:cs typeface="Tahoma" pitchFamily="2"/>
              </a:rPr>
              <a:t>Composition validée en juin 2018</a:t>
            </a:r>
            <a:r>
              <a:rPr lang="fr-FR" dirty="0">
                <a:cs typeface="Tahoma" pitchFamily="2"/>
              </a:rPr>
              <a:t>:</a:t>
            </a:r>
          </a:p>
          <a:p>
            <a:pPr lvl="0"/>
            <a:r>
              <a:rPr lang="fr-FR" dirty="0">
                <a:cs typeface="Tahoma" pitchFamily="2"/>
              </a:rPr>
              <a:t>Présidé par </a:t>
            </a:r>
            <a:r>
              <a:rPr lang="fr-FR" dirty="0" smtClean="0">
                <a:cs typeface="Tahoma" pitchFamily="2"/>
              </a:rPr>
              <a:t>le </a:t>
            </a:r>
            <a:r>
              <a:rPr lang="fr-FR" dirty="0">
                <a:cs typeface="Tahoma" pitchFamily="2"/>
              </a:rPr>
              <a:t>DRAAF ( Préfet de Région )</a:t>
            </a:r>
          </a:p>
          <a:p>
            <a:pPr lvl="0"/>
            <a:r>
              <a:rPr lang="fr-FR" dirty="0">
                <a:cs typeface="Tahoma" pitchFamily="2"/>
              </a:rPr>
              <a:t>8 Membres avec droit de vote :</a:t>
            </a:r>
          </a:p>
          <a:p>
            <a:pPr lvl="0"/>
            <a:r>
              <a:rPr lang="fr-FR" dirty="0">
                <a:cs typeface="Tahoma" pitchFamily="2"/>
              </a:rPr>
              <a:t>        *4 chasseurs</a:t>
            </a:r>
          </a:p>
          <a:p>
            <a:pPr lvl="0"/>
            <a:r>
              <a:rPr lang="fr-FR" dirty="0">
                <a:cs typeface="Tahoma" pitchFamily="2"/>
              </a:rPr>
              <a:t>        *4 forestiers </a:t>
            </a:r>
            <a:r>
              <a:rPr lang="fr-FR" dirty="0" smtClean="0">
                <a:cs typeface="Tahoma" pitchFamily="2"/>
              </a:rPr>
              <a:t>:2 </a:t>
            </a:r>
            <a:r>
              <a:rPr lang="fr-FR" dirty="0">
                <a:cs typeface="Tahoma" pitchFamily="2"/>
              </a:rPr>
              <a:t>forêt publique (ONF+COFOR)</a:t>
            </a:r>
          </a:p>
          <a:p>
            <a:pPr lvl="0"/>
            <a:r>
              <a:rPr lang="fr-FR" dirty="0">
                <a:cs typeface="Tahoma" pitchFamily="2"/>
              </a:rPr>
              <a:t>                              </a:t>
            </a:r>
            <a:r>
              <a:rPr lang="fr-FR" dirty="0" smtClean="0">
                <a:cs typeface="Tahoma" pitchFamily="2"/>
              </a:rPr>
              <a:t>  2 </a:t>
            </a:r>
            <a:r>
              <a:rPr lang="fr-FR" dirty="0">
                <a:cs typeface="Tahoma" pitchFamily="2"/>
              </a:rPr>
              <a:t>forêt privée (CNPF + FRANSYLVA)</a:t>
            </a:r>
          </a:p>
          <a:p>
            <a:pPr lvl="0"/>
            <a:r>
              <a:rPr lang="fr-FR" dirty="0">
                <a:cs typeface="Tahoma" pitchFamily="2"/>
              </a:rPr>
              <a:t>Experts techniques (sans droit de vote) pour chacun des membres (Isabelle </a:t>
            </a:r>
            <a:r>
              <a:rPr lang="fr-FR" dirty="0" err="1">
                <a:cs typeface="Tahoma" pitchFamily="2"/>
              </a:rPr>
              <a:t>Pacault</a:t>
            </a:r>
            <a:r>
              <a:rPr lang="fr-FR" dirty="0">
                <a:cs typeface="Tahoma" pitchFamily="2"/>
              </a:rPr>
              <a:t> </a:t>
            </a:r>
            <a:r>
              <a:rPr lang="fr-FR" dirty="0" smtClean="0">
                <a:cs typeface="Tahoma" pitchFamily="2"/>
              </a:rPr>
              <a:t>CNPF 15/ </a:t>
            </a:r>
            <a:r>
              <a:rPr lang="fr-FR" dirty="0">
                <a:cs typeface="Tahoma" pitchFamily="2"/>
              </a:rPr>
              <a:t>Forêt Privée)</a:t>
            </a:r>
          </a:p>
          <a:p>
            <a:pPr lvl="0"/>
            <a:r>
              <a:rPr lang="fr-FR" dirty="0">
                <a:cs typeface="Tahoma" pitchFamily="2"/>
              </a:rPr>
              <a:t>Participants (sans droit de vote): ONCFS + CRA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245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cs typeface="Tahoma" pitchFamily="2"/>
              </a:rPr>
              <a:t>Comité Régional Paritaire </a:t>
            </a:r>
            <a:br>
              <a:rPr lang="fr-FR" dirty="0">
                <a:cs typeface="Tahoma" pitchFamily="2"/>
              </a:rPr>
            </a:br>
            <a:r>
              <a:rPr lang="fr-FR" dirty="0">
                <a:cs typeface="Tahoma" pitchFamily="2"/>
              </a:rPr>
              <a:t>Chasseurs - Forestiers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 smtClean="0"/>
              <a:t>Le comité Paritaire a créé deux fiches action qui ont été intégrées dans la PRFB:</a:t>
            </a:r>
          </a:p>
          <a:p>
            <a:pPr marL="0" indent="0">
              <a:buNone/>
            </a:pPr>
            <a:r>
              <a:rPr lang="fr-FR" sz="2800" dirty="0" smtClean="0"/>
              <a:t>	</a:t>
            </a:r>
            <a:r>
              <a:rPr lang="fr-FR" sz="2800" b="1" dirty="0" smtClean="0"/>
              <a:t>1- Fiche-Action du PRFB AURA n°5-1</a:t>
            </a:r>
          </a:p>
          <a:p>
            <a:pPr marL="0" indent="0">
              <a:buNone/>
            </a:pPr>
            <a:r>
              <a:rPr lang="fr-FR" sz="2800" b="1" dirty="0" smtClean="0"/>
              <a:t>	</a:t>
            </a:r>
            <a:r>
              <a:rPr lang="fr-FR" sz="2400" b="1" i="1" dirty="0" smtClean="0"/>
              <a:t>Prévenir et caractériser les situations de déséquilibre 	</a:t>
            </a:r>
            <a:r>
              <a:rPr lang="fr-FR" sz="2400" b="1" i="1" dirty="0" err="1" smtClean="0"/>
              <a:t>sylvo</a:t>
            </a:r>
            <a:r>
              <a:rPr lang="fr-FR" sz="2400" b="1" i="1" dirty="0" smtClean="0"/>
              <a:t>-cynégétique</a:t>
            </a:r>
          </a:p>
          <a:p>
            <a:pPr marL="457200" lvl="1" indent="0">
              <a:buNone/>
            </a:pPr>
            <a:r>
              <a:rPr lang="fr-FR" sz="2400" b="1" dirty="0" smtClean="0"/>
              <a:t>	Quel moyen: Mettre </a:t>
            </a:r>
            <a:r>
              <a:rPr lang="fr-FR" sz="2400" b="1" dirty="0"/>
              <a:t>en place un bilan annuel des </a:t>
            </a:r>
            <a:r>
              <a:rPr lang="fr-FR" sz="2400" b="1" dirty="0" smtClean="0"/>
              <a:t>	dégâts </a:t>
            </a:r>
            <a:r>
              <a:rPr lang="fr-FR" sz="2400" b="1" dirty="0"/>
              <a:t>de </a:t>
            </a:r>
            <a:r>
              <a:rPr lang="fr-FR" sz="2400" b="1" dirty="0" smtClean="0"/>
              <a:t>gibier</a:t>
            </a:r>
            <a:r>
              <a:rPr lang="fr-FR" sz="2400" b="1" dirty="0"/>
              <a:t>, via </a:t>
            </a:r>
            <a:r>
              <a:rPr lang="fr-FR" sz="2400" b="1" dirty="0" smtClean="0"/>
              <a:t>le </a:t>
            </a:r>
            <a:r>
              <a:rPr lang="fr-FR" sz="2400" b="1" dirty="0"/>
              <a:t>comité paritaire </a:t>
            </a:r>
            <a:r>
              <a:rPr lang="fr-FR" sz="2400" b="1" dirty="0" smtClean="0"/>
              <a:t>forestiers-	chasseurs</a:t>
            </a:r>
            <a:r>
              <a:rPr lang="fr-FR" b="1" dirty="0"/>
              <a:t>, </a:t>
            </a:r>
            <a:r>
              <a:rPr lang="fr-FR" sz="2400" dirty="0"/>
              <a:t>grâce à </a:t>
            </a:r>
            <a:r>
              <a:rPr lang="fr-FR" sz="2400" dirty="0" smtClean="0"/>
              <a:t>l’identification </a:t>
            </a:r>
            <a:r>
              <a:rPr lang="fr-FR" sz="2400" dirty="0"/>
              <a:t>d’une boîte à outils </a:t>
            </a:r>
            <a:r>
              <a:rPr lang="fr-FR" sz="2400" dirty="0" smtClean="0"/>
              <a:t>	permettant </a:t>
            </a:r>
            <a:r>
              <a:rPr lang="fr-FR" sz="2400" dirty="0"/>
              <a:t>de </a:t>
            </a:r>
            <a:r>
              <a:rPr lang="fr-FR" sz="2400" dirty="0" smtClean="0"/>
              <a:t>caractériser ces dégâts. (voir infra)</a:t>
            </a:r>
          </a:p>
          <a:p>
            <a:pPr marL="457200" lvl="1" indent="0">
              <a:buNone/>
            </a:pPr>
            <a:r>
              <a:rPr lang="fr-FR" dirty="0" smtClean="0"/>
              <a:t>	</a:t>
            </a:r>
            <a:r>
              <a:rPr lang="fr-FR" b="1" dirty="0" smtClean="0"/>
              <a:t>2- Fiche-Action du PRFB AURA n°5-2</a:t>
            </a:r>
          </a:p>
          <a:p>
            <a:pPr marL="457200" lvl="1" indent="0">
              <a:buNone/>
            </a:pPr>
            <a:r>
              <a:rPr lang="fr-FR" sz="2400" b="1" dirty="0" smtClean="0"/>
              <a:t>	</a:t>
            </a:r>
            <a:r>
              <a:rPr lang="fr-FR" sz="2400" b="1" i="1" dirty="0" smtClean="0"/>
              <a:t>Restaurer l’équilibre cynégétique</a:t>
            </a:r>
          </a:p>
          <a:p>
            <a:pPr marL="457200" lvl="1" indent="0">
              <a:buNone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56894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cs typeface="Tahoma" pitchFamily="2"/>
              </a:rPr>
              <a:t>Comité Régional Paritaire </a:t>
            </a:r>
            <a:br>
              <a:rPr lang="fr-FR" dirty="0">
                <a:cs typeface="Tahoma" pitchFamily="2"/>
              </a:rPr>
            </a:br>
            <a:r>
              <a:rPr lang="fr-FR" dirty="0">
                <a:cs typeface="Tahoma" pitchFamily="2"/>
              </a:rPr>
              <a:t>Chasseurs - Forestiers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>
                <a:cs typeface="Tahoma" pitchFamily="2"/>
              </a:rPr>
              <a:t>Boite à outils N°1 :</a:t>
            </a:r>
          </a:p>
          <a:p>
            <a:pPr marL="0" lvl="0" indent="0">
              <a:buNone/>
            </a:pPr>
            <a:r>
              <a:rPr lang="fr-FR" dirty="0">
                <a:cs typeface="Tahoma" pitchFamily="2"/>
              </a:rPr>
              <a:t>	</a:t>
            </a:r>
            <a:r>
              <a:rPr lang="fr-FR" i="1" dirty="0" smtClean="0">
                <a:cs typeface="Tahoma" pitchFamily="2"/>
              </a:rPr>
              <a:t>Indicateurs </a:t>
            </a:r>
            <a:r>
              <a:rPr lang="fr-FR" i="1" dirty="0">
                <a:cs typeface="Tahoma" pitchFamily="2"/>
              </a:rPr>
              <a:t>de caractérisation de  l’équilibre </a:t>
            </a:r>
            <a:r>
              <a:rPr lang="fr-FR" i="1" dirty="0" err="1">
                <a:cs typeface="Tahoma" pitchFamily="2"/>
              </a:rPr>
              <a:t>sylvo</a:t>
            </a:r>
            <a:r>
              <a:rPr lang="fr-FR" i="1" dirty="0">
                <a:cs typeface="Tahoma" pitchFamily="2"/>
              </a:rPr>
              <a:t>-cynégétique.</a:t>
            </a:r>
          </a:p>
          <a:p>
            <a:pPr lvl="0"/>
            <a:r>
              <a:rPr lang="fr-FR" dirty="0">
                <a:cs typeface="Tahoma" pitchFamily="2"/>
              </a:rPr>
              <a:t>Boite à outils N°2 :</a:t>
            </a:r>
          </a:p>
          <a:p>
            <a:pPr marL="0" lvl="0" indent="0">
              <a:buNone/>
            </a:pPr>
            <a:r>
              <a:rPr lang="fr-FR" dirty="0">
                <a:cs typeface="Tahoma" pitchFamily="2"/>
              </a:rPr>
              <a:t>	</a:t>
            </a:r>
            <a:r>
              <a:rPr lang="fr-FR" i="1" dirty="0" smtClean="0">
                <a:cs typeface="Tahoma" pitchFamily="2"/>
              </a:rPr>
              <a:t>Maintenir </a:t>
            </a:r>
            <a:r>
              <a:rPr lang="fr-FR" i="1" dirty="0">
                <a:cs typeface="Tahoma" pitchFamily="2"/>
              </a:rPr>
              <a:t>ou rétablir l’équilibre </a:t>
            </a:r>
            <a:r>
              <a:rPr lang="fr-FR" i="1" dirty="0" err="1">
                <a:cs typeface="Tahoma" pitchFamily="2"/>
              </a:rPr>
              <a:t>sylvo</a:t>
            </a:r>
            <a:r>
              <a:rPr lang="fr-FR" i="1" dirty="0">
                <a:cs typeface="Tahoma" pitchFamily="2"/>
              </a:rPr>
              <a:t>-cynégétique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600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cs typeface="Tahoma" pitchFamily="2"/>
              </a:rPr>
              <a:t>Comité Régional Paritaire </a:t>
            </a:r>
            <a:br>
              <a:rPr lang="fr-FR" dirty="0">
                <a:cs typeface="Tahoma" pitchFamily="2"/>
              </a:rPr>
            </a:br>
            <a:r>
              <a:rPr lang="fr-FR" dirty="0">
                <a:cs typeface="Tahoma" pitchFamily="2"/>
              </a:rPr>
              <a:t>Chasseurs - Forestiers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fr-FR" i="1" dirty="0">
                <a:cs typeface="Tahoma" pitchFamily="2"/>
              </a:rPr>
              <a:t>Quels indicateurs pour caractériser  l’équilibre </a:t>
            </a:r>
            <a:r>
              <a:rPr lang="fr-FR" i="1" dirty="0" err="1">
                <a:cs typeface="Tahoma" pitchFamily="2"/>
              </a:rPr>
              <a:t>sylvo</a:t>
            </a:r>
            <a:r>
              <a:rPr lang="fr-FR" i="1" dirty="0">
                <a:cs typeface="Tahoma" pitchFamily="2"/>
              </a:rPr>
              <a:t>-cynégétique ?</a:t>
            </a:r>
          </a:p>
          <a:p>
            <a:pPr lvl="0" algn="just">
              <a:buNone/>
            </a:pPr>
            <a:r>
              <a:rPr lang="fr-FR" dirty="0">
                <a:cs typeface="Tahoma" pitchFamily="2"/>
              </a:rPr>
              <a:t>	</a:t>
            </a:r>
            <a:r>
              <a:rPr lang="fr-FR" dirty="0" smtClean="0">
                <a:cs typeface="Tahoma" pitchFamily="2"/>
              </a:rPr>
              <a:t>- Faire un bilan </a:t>
            </a:r>
            <a:r>
              <a:rPr lang="fr-FR" dirty="0">
                <a:cs typeface="Tahoma" pitchFamily="2"/>
              </a:rPr>
              <a:t>annuel des dégâts de gibier sur </a:t>
            </a:r>
            <a:r>
              <a:rPr lang="fr-FR" dirty="0" smtClean="0">
                <a:cs typeface="Tahoma" pitchFamily="2"/>
              </a:rPr>
              <a:t>les peuplements </a:t>
            </a:r>
            <a:r>
              <a:rPr lang="fr-FR" dirty="0">
                <a:cs typeface="Tahoma" pitchFamily="2"/>
              </a:rPr>
              <a:t>forestiers à l’échelle de chaque unité </a:t>
            </a:r>
            <a:r>
              <a:rPr lang="fr-FR" dirty="0" smtClean="0">
                <a:cs typeface="Tahoma" pitchFamily="2"/>
              </a:rPr>
              <a:t>cynégétique (pour la Haute Loire, les unités sont les massif chevreuils).</a:t>
            </a:r>
          </a:p>
          <a:p>
            <a:pPr lvl="0" algn="just">
              <a:buNone/>
            </a:pPr>
            <a:r>
              <a:rPr lang="fr-FR" dirty="0" smtClean="0">
                <a:cs typeface="Tahoma" pitchFamily="2"/>
              </a:rPr>
              <a:t>	- Cartographier ces bilans par massif</a:t>
            </a:r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</a:t>
            </a:r>
            <a:r>
              <a:rPr lang="fr-FR" dirty="0" smtClean="0">
                <a:cs typeface="Tahoma" pitchFamily="2"/>
              </a:rPr>
              <a:t>Zone </a:t>
            </a:r>
            <a:r>
              <a:rPr lang="fr-FR" dirty="0">
                <a:solidFill>
                  <a:srgbClr val="3399FF"/>
                </a:solidFill>
                <a:cs typeface="Tahoma" pitchFamily="2"/>
              </a:rPr>
              <a:t>non sensible</a:t>
            </a:r>
            <a:r>
              <a:rPr lang="fr-FR" dirty="0">
                <a:cs typeface="Tahoma" pitchFamily="2"/>
              </a:rPr>
              <a:t> (pas enjeu forestier</a:t>
            </a:r>
            <a:r>
              <a:rPr lang="fr-FR" dirty="0" smtClean="0">
                <a:cs typeface="Tahoma" pitchFamily="2"/>
              </a:rPr>
              <a:t>). </a:t>
            </a: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Tahoma" pitchFamily="2"/>
              </a:rPr>
              <a:t>Couleur bleue</a:t>
            </a:r>
            <a:endParaRPr lang="fr-FR" dirty="0">
              <a:solidFill>
                <a:schemeClr val="tx2">
                  <a:lumMod val="40000"/>
                  <a:lumOff val="60000"/>
                </a:schemeClr>
              </a:solidFill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</a:t>
            </a:r>
            <a:r>
              <a:rPr lang="fr-FR" dirty="0" smtClean="0">
                <a:cs typeface="Tahoma" pitchFamily="2"/>
              </a:rPr>
              <a:t>Zone </a:t>
            </a:r>
            <a:r>
              <a:rPr lang="fr-FR" dirty="0">
                <a:cs typeface="Tahoma" pitchFamily="2"/>
              </a:rPr>
              <a:t>avec un </a:t>
            </a:r>
            <a:r>
              <a:rPr lang="fr-FR" dirty="0">
                <a:solidFill>
                  <a:srgbClr val="009900"/>
                </a:solidFill>
                <a:cs typeface="Tahoma" pitchFamily="2"/>
              </a:rPr>
              <a:t>équilibre à maintenir</a:t>
            </a:r>
            <a:r>
              <a:rPr lang="fr-FR" dirty="0" smtClean="0">
                <a:solidFill>
                  <a:srgbClr val="009900"/>
                </a:solidFill>
                <a:cs typeface="Tahoma" pitchFamily="2"/>
              </a:rPr>
              <a:t>. 	  Couleur verte</a:t>
            </a:r>
            <a:endParaRPr lang="fr-FR" dirty="0">
              <a:solidFill>
                <a:srgbClr val="009900"/>
              </a:solidFill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</a:t>
            </a:r>
            <a:r>
              <a:rPr lang="fr-FR" dirty="0" smtClean="0">
                <a:cs typeface="Tahoma" pitchFamily="2"/>
              </a:rPr>
              <a:t>Zone </a:t>
            </a:r>
            <a:r>
              <a:rPr lang="fr-FR" dirty="0">
                <a:cs typeface="Tahoma" pitchFamily="2"/>
              </a:rPr>
              <a:t>avec un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cs typeface="Tahoma" pitchFamily="2"/>
              </a:rPr>
              <a:t>équilibre menacé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cs typeface="Tahoma" pitchFamily="2"/>
              </a:rPr>
              <a:t>.		  Couleur orange</a:t>
            </a:r>
            <a:endParaRPr lang="fr-FR" dirty="0">
              <a:solidFill>
                <a:schemeClr val="accent6">
                  <a:lumMod val="75000"/>
                </a:schemeClr>
              </a:solidFill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</a:t>
            </a:r>
            <a:r>
              <a:rPr lang="fr-FR" dirty="0" smtClean="0">
                <a:cs typeface="Tahoma" pitchFamily="2"/>
              </a:rPr>
              <a:t>Zone </a:t>
            </a:r>
            <a:r>
              <a:rPr lang="fr-FR" dirty="0">
                <a:cs typeface="Tahoma" pitchFamily="2"/>
              </a:rPr>
              <a:t>avec un</a:t>
            </a:r>
            <a:r>
              <a:rPr lang="fr-FR" dirty="0">
                <a:solidFill>
                  <a:srgbClr val="800000"/>
                </a:solidFill>
                <a:cs typeface="Tahoma" pitchFamily="2"/>
              </a:rPr>
              <a:t> équilibre rompu</a:t>
            </a:r>
            <a:r>
              <a:rPr lang="fr-FR" dirty="0" smtClean="0">
                <a:solidFill>
                  <a:srgbClr val="800000"/>
                </a:solidFill>
                <a:cs typeface="Tahoma" pitchFamily="2"/>
              </a:rPr>
              <a:t>.		  Couleur rouge</a:t>
            </a:r>
            <a:endParaRPr lang="fr-FR" dirty="0">
              <a:solidFill>
                <a:srgbClr val="800000"/>
              </a:solidFill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</a:t>
            </a:r>
            <a:r>
              <a:rPr lang="fr-FR" dirty="0" smtClean="0">
                <a:cs typeface="Tahoma" pitchFamily="2"/>
              </a:rPr>
              <a:t>Zones </a:t>
            </a:r>
            <a:r>
              <a:rPr lang="fr-FR" dirty="0">
                <a:cs typeface="Tahoma" pitchFamily="2"/>
              </a:rPr>
              <a:t>à caractériser </a:t>
            </a:r>
            <a:r>
              <a:rPr lang="fr-FR" dirty="0" smtClean="0">
                <a:cs typeface="Tahoma" pitchFamily="2"/>
              </a:rPr>
              <a:t>!!!!!!!!	</a:t>
            </a:r>
            <a:endParaRPr lang="fr-FR" dirty="0">
              <a:cs typeface="Tahoma" pitchFamily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488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cs typeface="Tahoma" pitchFamily="2"/>
              </a:rPr>
              <a:t>Comité Régional Paritaire Chasseurs-Forestiers</a:t>
            </a:r>
            <a:br>
              <a:rPr lang="fr-FR" sz="2800" dirty="0">
                <a:cs typeface="Tahoma" pitchFamily="2"/>
              </a:rPr>
            </a:br>
            <a:r>
              <a:rPr lang="fr-FR" sz="2800" dirty="0" smtClean="0">
                <a:cs typeface="Tahoma" pitchFamily="2"/>
              </a:rPr>
              <a:t>Préparation Carte </a:t>
            </a:r>
            <a:r>
              <a:rPr lang="fr-FR" sz="2800" dirty="0">
                <a:cs typeface="Tahoma" pitchFamily="2"/>
              </a:rPr>
              <a:t>Régionale</a:t>
            </a:r>
            <a:endParaRPr lang="fr-FR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8" y="1600200"/>
            <a:ext cx="43897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45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cs typeface="Tahoma" pitchFamily="2"/>
              </a:rPr>
              <a:t>Comité Régional Paritaire </a:t>
            </a:r>
            <a:r>
              <a:rPr lang="fr-FR" sz="3200" dirty="0" smtClean="0">
                <a:cs typeface="Tahoma" pitchFamily="2"/>
              </a:rPr>
              <a:t>Chasseurs-Forestiers</a:t>
            </a:r>
            <a:br>
              <a:rPr lang="fr-FR" sz="3200" dirty="0" smtClean="0">
                <a:cs typeface="Tahoma" pitchFamily="2"/>
              </a:rPr>
            </a:br>
            <a:r>
              <a:rPr lang="fr-FR" sz="3200" dirty="0" smtClean="0">
                <a:cs typeface="Tahoma" pitchFamily="2"/>
              </a:rPr>
              <a:t>Carte Régionale</a:t>
            </a:r>
            <a:endParaRPr lang="fr-FR" sz="3200" dirty="0"/>
          </a:p>
        </p:txBody>
      </p:sp>
      <p:pic>
        <p:nvPicPr>
          <p:cNvPr id="4" name="Espace réservé du contenu 3" descr="D:\Rene\2019 comité paritaire chasseurs forestiers\Carte_equilibre_sylvocynegetique_AURA_V3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4498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7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cs typeface="Tahoma" pitchFamily="2"/>
              </a:rPr>
              <a:t>Comité Régional Paritaire </a:t>
            </a:r>
            <a:br>
              <a:rPr lang="fr-FR" sz="3600" dirty="0">
                <a:cs typeface="Tahoma" pitchFamily="2"/>
              </a:rPr>
            </a:br>
            <a:r>
              <a:rPr lang="fr-FR" sz="3600" dirty="0">
                <a:cs typeface="Tahoma" pitchFamily="2"/>
              </a:rPr>
              <a:t>Chasseurs - Forestiers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fr-FR" b="1" dirty="0">
                <a:cs typeface="Tahoma" pitchFamily="2"/>
              </a:rPr>
              <a:t>Boite outils N°2</a:t>
            </a:r>
            <a:r>
              <a:rPr lang="fr-FR" dirty="0">
                <a:cs typeface="Tahoma" pitchFamily="2"/>
              </a:rPr>
              <a:t> : Rétablir l’Equilibre </a:t>
            </a:r>
            <a:r>
              <a:rPr lang="fr-FR" dirty="0" err="1">
                <a:cs typeface="Tahoma" pitchFamily="2"/>
              </a:rPr>
              <a:t>Sylvo</a:t>
            </a:r>
            <a:r>
              <a:rPr lang="fr-FR" dirty="0">
                <a:cs typeface="Tahoma" pitchFamily="2"/>
              </a:rPr>
              <a:t>-Cynégétique</a:t>
            </a:r>
          </a:p>
          <a:p>
            <a:pPr lvl="0"/>
            <a:endParaRPr lang="fr-FR" dirty="0" smtClean="0">
              <a:cs typeface="Tahoma" pitchFamily="2"/>
            </a:endParaRPr>
          </a:p>
          <a:p>
            <a:pPr lvl="1"/>
            <a:r>
              <a:rPr lang="fr-FR" dirty="0" smtClean="0">
                <a:cs typeface="Tahoma" pitchFamily="2"/>
              </a:rPr>
              <a:t>En cas de désaccord lors de la réunion d’élaboration de la carte, mise </a:t>
            </a:r>
            <a:r>
              <a:rPr lang="fr-FR" dirty="0">
                <a:cs typeface="Tahoma" pitchFamily="2"/>
              </a:rPr>
              <a:t>en place des </a:t>
            </a:r>
            <a:r>
              <a:rPr lang="fr-FR" dirty="0" smtClean="0">
                <a:cs typeface="Tahoma" pitchFamily="2"/>
              </a:rPr>
              <a:t>ICE.</a:t>
            </a:r>
          </a:p>
          <a:p>
            <a:pPr lvl="1"/>
            <a:r>
              <a:rPr lang="fr-FR" dirty="0" smtClean="0">
                <a:solidFill>
                  <a:srgbClr val="C00000"/>
                </a:solidFill>
                <a:cs typeface="Tahoma" pitchFamily="2"/>
              </a:rPr>
              <a:t>Seul outil de dialogue avec les chasseurs</a:t>
            </a:r>
          </a:p>
          <a:p>
            <a:pPr lvl="1"/>
            <a:r>
              <a:rPr lang="fr-FR" dirty="0" smtClean="0">
                <a:cs typeface="Tahoma" pitchFamily="2"/>
              </a:rPr>
              <a:t>Mesure du </a:t>
            </a:r>
            <a:r>
              <a:rPr lang="fr-FR" dirty="0">
                <a:cs typeface="Tahoma" pitchFamily="2"/>
              </a:rPr>
              <a:t>« </a:t>
            </a:r>
            <a:r>
              <a:rPr lang="fr-FR" dirty="0" smtClean="0">
                <a:cs typeface="Tahoma" pitchFamily="2"/>
              </a:rPr>
              <a:t>gîte </a:t>
            </a:r>
            <a:r>
              <a:rPr lang="fr-FR" dirty="0">
                <a:cs typeface="Tahoma" pitchFamily="2"/>
              </a:rPr>
              <a:t>et couvert ».  </a:t>
            </a:r>
            <a:r>
              <a:rPr lang="fr-FR" sz="3600" b="1" dirty="0">
                <a:solidFill>
                  <a:srgbClr val="C00000"/>
                </a:solidFill>
                <a:cs typeface="Tahoma" pitchFamily="2"/>
              </a:rPr>
              <a:t>Pas les </a:t>
            </a:r>
            <a:r>
              <a:rPr lang="fr-FR" sz="3600" b="1" dirty="0" smtClean="0">
                <a:solidFill>
                  <a:srgbClr val="C00000"/>
                </a:solidFill>
                <a:cs typeface="Tahoma" pitchFamily="2"/>
              </a:rPr>
              <a:t>dégâts.</a:t>
            </a:r>
          </a:p>
          <a:p>
            <a:pPr lvl="1"/>
            <a:r>
              <a:rPr lang="fr-FR" sz="2900" dirty="0">
                <a:cs typeface="Tahoma" pitchFamily="2"/>
              </a:rPr>
              <a:t>Argument de poids :  OGFH et ONCFS  financé par les chasseurs. </a:t>
            </a:r>
            <a:r>
              <a:rPr lang="fr-FR" sz="2900" dirty="0" smtClean="0">
                <a:cs typeface="Tahoma" pitchFamily="2"/>
              </a:rPr>
              <a:t>Il s’agit du seul </a:t>
            </a:r>
            <a:r>
              <a:rPr lang="fr-FR" sz="2900" dirty="0">
                <a:cs typeface="Tahoma" pitchFamily="2"/>
              </a:rPr>
              <a:t>protocole reconnu scientifiquement. C’est la « danseuse » de l’Administration poussée par les </a:t>
            </a:r>
            <a:r>
              <a:rPr lang="fr-FR" sz="2900" dirty="0" smtClean="0">
                <a:cs typeface="Tahoma" pitchFamily="2"/>
              </a:rPr>
              <a:t>chasseurs.</a:t>
            </a:r>
            <a:endParaRPr lang="fr-FR" sz="2900" b="1" dirty="0" smtClean="0">
              <a:solidFill>
                <a:srgbClr val="C00000"/>
              </a:solidFill>
              <a:cs typeface="Tahoma" pitchFamily="2"/>
            </a:endParaRPr>
          </a:p>
          <a:p>
            <a:pPr lvl="1"/>
            <a:r>
              <a:rPr lang="fr-FR" dirty="0" smtClean="0">
                <a:cs typeface="Tahoma" pitchFamily="2"/>
              </a:rPr>
              <a:t>Pas </a:t>
            </a:r>
            <a:r>
              <a:rPr lang="fr-FR" dirty="0">
                <a:cs typeface="Tahoma" pitchFamily="2"/>
              </a:rPr>
              <a:t>de protocole reconnu pour les dégâts forestiers. Non prise en compte des DGD et du « dire d’expert </a:t>
            </a:r>
            <a:r>
              <a:rPr lang="fr-FR" dirty="0" smtClean="0">
                <a:cs typeface="Tahoma" pitchFamily="2"/>
              </a:rPr>
              <a:t>».</a:t>
            </a:r>
          </a:p>
          <a:p>
            <a:pPr marL="457200" lvl="1" indent="0">
              <a:buNone/>
            </a:pPr>
            <a:endParaRPr lang="fr-FR" dirty="0" smtClean="0">
              <a:solidFill>
                <a:srgbClr val="C00000"/>
              </a:solidFill>
              <a:cs typeface="Tahoma" pitchFamily="2"/>
            </a:endParaRPr>
          </a:p>
          <a:p>
            <a:pPr marL="457200" lvl="1" indent="0">
              <a:buNone/>
            </a:pPr>
            <a:r>
              <a:rPr lang="fr-FR" dirty="0" smtClean="0">
                <a:solidFill>
                  <a:srgbClr val="C00000"/>
                </a:solidFill>
                <a:cs typeface="Tahoma" pitchFamily="2"/>
              </a:rPr>
              <a:t>Protocole explicité  lors de l’Inter-</a:t>
            </a:r>
            <a:r>
              <a:rPr lang="fr-FR" dirty="0" err="1" smtClean="0">
                <a:solidFill>
                  <a:srgbClr val="C00000"/>
                </a:solidFill>
                <a:cs typeface="Tahoma" pitchFamily="2"/>
              </a:rPr>
              <a:t>Cetef</a:t>
            </a:r>
            <a:r>
              <a:rPr lang="fr-FR" dirty="0">
                <a:solidFill>
                  <a:srgbClr val="C00000"/>
                </a:solidFill>
                <a:cs typeface="Tahoma" pitchFamily="2"/>
              </a:rPr>
              <a:t> </a:t>
            </a:r>
            <a:r>
              <a:rPr lang="fr-FR" dirty="0" smtClean="0">
                <a:solidFill>
                  <a:srgbClr val="C00000"/>
                </a:solidFill>
                <a:cs typeface="Tahoma" pitchFamily="2"/>
              </a:rPr>
              <a:t> dans </a:t>
            </a:r>
            <a:r>
              <a:rPr lang="fr-FR" dirty="0">
                <a:solidFill>
                  <a:srgbClr val="C00000"/>
                </a:solidFill>
                <a:cs typeface="Tahoma" pitchFamily="2"/>
              </a:rPr>
              <a:t>le 22 et Le Bois Landry (28)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22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Les Indicateurs de Changement Ecologique (ICE)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sz="3000" dirty="0"/>
              <a:t>Les ICE sont reconnus pour permettre d’adapter la gestion des populations d’ongulés en fonction de la capacité d’accueil du </a:t>
            </a:r>
            <a:r>
              <a:rPr lang="fr-FR" sz="3000" dirty="0" smtClean="0"/>
              <a:t>milieu.</a:t>
            </a:r>
          </a:p>
          <a:p>
            <a:pPr marL="0" indent="0">
              <a:buNone/>
            </a:pPr>
            <a:endParaRPr lang="fr-FR" sz="3000" dirty="0" smtClean="0"/>
          </a:p>
          <a:p>
            <a:r>
              <a:rPr lang="fr-FR" sz="3000" b="1" dirty="0" smtClean="0"/>
              <a:t>Pour mettre en œuvre une gestion de l’équilibre ongulés-environnement à l’aide des ICE, il est important de définir collectivement un objectif partagé de gestion de cet équilibre.</a:t>
            </a:r>
          </a:p>
          <a:p>
            <a:pPr marL="0" indent="0">
              <a:buNone/>
            </a:pPr>
            <a:endParaRPr lang="fr-FR" sz="3000" b="1" dirty="0"/>
          </a:p>
          <a:p>
            <a:r>
              <a:rPr lang="fr-FR" sz="3000" dirty="0" smtClean="0"/>
              <a:t>En pratique 3 familles d’ICE permettent de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Caractériser l’abondance des populations,</a:t>
            </a:r>
          </a:p>
          <a:p>
            <a:pPr lvl="1"/>
            <a:r>
              <a:rPr lang="fr-FR" dirty="0" smtClean="0"/>
              <a:t>Relever les performances des populations: réponse à l’évolution de sa densité et/ou à la disponibilité alimentaire,</a:t>
            </a:r>
          </a:p>
          <a:p>
            <a:pPr lvl="1"/>
            <a:r>
              <a:rPr lang="fr-FR" dirty="0" smtClean="0"/>
              <a:t>Suivre la pression sur la flore,</a:t>
            </a:r>
          </a:p>
          <a:p>
            <a:pPr marL="457200" lvl="1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00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L’équilibre </a:t>
            </a:r>
            <a:r>
              <a:rPr lang="fr-FR" dirty="0" err="1"/>
              <a:t>sylvo</a:t>
            </a:r>
            <a:r>
              <a:rPr lang="fr-FR" dirty="0"/>
              <a:t>-cynégétique</a:t>
            </a:r>
          </a:p>
        </p:txBody>
      </p:sp>
      <p:pic>
        <p:nvPicPr>
          <p:cNvPr id="4" name="Espace réservé du contenu 3" descr="Cerfs, Animaux, Nature, Sauv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13690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159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Les Indicateurs de Changement Ecologique (ICE)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800" dirty="0" smtClean="0"/>
              <a:t>Les décisions du Comité seront validées en Janvier:</a:t>
            </a:r>
          </a:p>
          <a:p>
            <a:pPr marL="0" indent="0">
              <a:buNone/>
            </a:pPr>
            <a:r>
              <a:rPr lang="fr-FR" sz="2800" dirty="0" smtClean="0"/>
              <a:t>	Mise en place des ICE sur</a:t>
            </a:r>
            <a:r>
              <a:rPr lang="fr-FR" sz="2800" dirty="0">
                <a:cs typeface="Tahoma" pitchFamily="2"/>
              </a:rPr>
              <a:t> </a:t>
            </a:r>
            <a:r>
              <a:rPr lang="fr-FR" sz="2800" dirty="0" smtClean="0">
                <a:cs typeface="Tahoma" pitchFamily="2"/>
              </a:rPr>
              <a:t>5 </a:t>
            </a:r>
            <a:r>
              <a:rPr lang="fr-FR" sz="2800" dirty="0">
                <a:cs typeface="Tahoma" pitchFamily="2"/>
              </a:rPr>
              <a:t>nouveaux massifs au 1</a:t>
            </a:r>
            <a:r>
              <a:rPr lang="fr-FR" sz="2800" baseline="30000" dirty="0">
                <a:cs typeface="Tahoma" pitchFamily="2"/>
              </a:rPr>
              <a:t>er</a:t>
            </a:r>
            <a:r>
              <a:rPr lang="fr-FR" sz="2800" dirty="0">
                <a:cs typeface="Tahoma" pitchFamily="2"/>
              </a:rPr>
              <a:t> janvier 2020 dont 2 </a:t>
            </a:r>
            <a:r>
              <a:rPr lang="fr-FR" sz="2800" dirty="0" smtClean="0">
                <a:cs typeface="Tahoma" pitchFamily="2"/>
              </a:rPr>
              <a:t>sur </a:t>
            </a:r>
            <a:r>
              <a:rPr lang="fr-FR" sz="2800" dirty="0">
                <a:cs typeface="Tahoma" pitchFamily="2"/>
              </a:rPr>
              <a:t>15 et 43 …..: </a:t>
            </a:r>
          </a:p>
          <a:p>
            <a:pPr marL="0" indent="0">
              <a:buNone/>
            </a:pPr>
            <a:r>
              <a:rPr lang="fr-FR" sz="2800" dirty="0">
                <a:cs typeface="Tahoma" pitchFamily="2"/>
              </a:rPr>
              <a:t>	</a:t>
            </a:r>
            <a:r>
              <a:rPr lang="fr-FR" sz="2800" dirty="0" smtClean="0">
                <a:cs typeface="Tahoma" pitchFamily="2"/>
              </a:rPr>
              <a:t>- Monts </a:t>
            </a:r>
            <a:r>
              <a:rPr lang="fr-FR" sz="2800" dirty="0">
                <a:cs typeface="Tahoma" pitchFamily="2"/>
              </a:rPr>
              <a:t>du Cantal et Aubrac </a:t>
            </a:r>
            <a:r>
              <a:rPr lang="fr-FR" sz="2800" dirty="0" smtClean="0">
                <a:cs typeface="Tahoma" pitchFamily="2"/>
              </a:rPr>
              <a:t>Margeride: Pilotage 	Chambre d’agriculture 43 </a:t>
            </a:r>
          </a:p>
          <a:p>
            <a:pPr marL="0" indent="0">
              <a:buNone/>
            </a:pPr>
            <a:r>
              <a:rPr lang="fr-FR" sz="2800" dirty="0">
                <a:cs typeface="Tahoma" pitchFamily="2"/>
              </a:rPr>
              <a:t>	</a:t>
            </a:r>
            <a:r>
              <a:rPr lang="fr-FR" sz="2800" dirty="0" smtClean="0">
                <a:cs typeface="Tahoma" pitchFamily="2"/>
              </a:rPr>
              <a:t>-  Monts du Cantal: Pilotage ONF</a:t>
            </a:r>
          </a:p>
          <a:p>
            <a:r>
              <a:rPr lang="fr-FR" sz="2800" dirty="0" smtClean="0">
                <a:cs typeface="Tahoma" pitchFamily="2"/>
              </a:rPr>
              <a:t>Information sur absence CRPF dans le pilotage</a:t>
            </a:r>
          </a:p>
          <a:p>
            <a:pPr marL="0" indent="0">
              <a:buNone/>
            </a:pPr>
            <a:r>
              <a:rPr lang="fr-FR" sz="2800" dirty="0">
                <a:cs typeface="Tahoma" pitchFamily="2"/>
              </a:rPr>
              <a:t>	</a:t>
            </a:r>
            <a:r>
              <a:rPr lang="fr-FR" sz="2800" dirty="0" smtClean="0">
                <a:cs typeface="Tahoma" pitchFamily="2"/>
              </a:rPr>
              <a:t>- baisse des centimes (</a:t>
            </a:r>
            <a:r>
              <a:rPr lang="fr-FR" sz="2800" i="1" dirty="0" smtClean="0">
                <a:cs typeface="Tahoma" pitchFamily="2"/>
              </a:rPr>
              <a:t>plus d’actualité</a:t>
            </a:r>
            <a:r>
              <a:rPr lang="fr-FR" sz="2800" dirty="0" smtClean="0">
                <a:cs typeface="Tahoma" pitchFamily="2"/>
              </a:rPr>
              <a:t>)</a:t>
            </a:r>
          </a:p>
          <a:p>
            <a:pPr marL="0" indent="0">
              <a:buNone/>
            </a:pPr>
            <a:r>
              <a:rPr lang="fr-FR" sz="2800" dirty="0">
                <a:cs typeface="Tahoma" pitchFamily="2"/>
              </a:rPr>
              <a:t>	</a:t>
            </a:r>
            <a:r>
              <a:rPr lang="fr-FR" sz="2800" dirty="0" smtClean="0">
                <a:cs typeface="Tahoma" pitchFamily="2"/>
              </a:rPr>
              <a:t>- diminution de </a:t>
            </a:r>
            <a:r>
              <a:rPr lang="fr-FR" sz="2800" dirty="0">
                <a:cs typeface="Tahoma" pitchFamily="2"/>
              </a:rPr>
              <a:t>son </a:t>
            </a:r>
            <a:r>
              <a:rPr lang="fr-FR" sz="2800" dirty="0" smtClean="0">
                <a:cs typeface="Tahoma" pitchFamily="2"/>
              </a:rPr>
              <a:t>budget 2020 de 1 </a:t>
            </a:r>
            <a:r>
              <a:rPr lang="fr-FR" sz="2800" dirty="0">
                <a:cs typeface="Tahoma" pitchFamily="2"/>
              </a:rPr>
              <a:t>Million </a:t>
            </a:r>
            <a:r>
              <a:rPr lang="fr-FR" sz="2800" dirty="0" smtClean="0">
                <a:cs typeface="Tahoma" pitchFamily="2"/>
              </a:rPr>
              <a:t>€</a:t>
            </a:r>
            <a:endParaRPr lang="fr-FR" sz="2800" dirty="0">
              <a:cs typeface="Tahoma" pitchFamily="2"/>
            </a:endParaRPr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4407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cs typeface="Tahoma" pitchFamily="2"/>
              </a:rPr>
              <a:t>Loi du </a:t>
            </a:r>
            <a:r>
              <a:rPr lang="fr-FR" sz="3200" dirty="0" smtClean="0">
                <a:cs typeface="Tahoma" pitchFamily="2"/>
              </a:rPr>
              <a:t>24/07/2019 créant l’Office </a:t>
            </a:r>
            <a:r>
              <a:rPr lang="fr-FR" sz="3200" dirty="0">
                <a:cs typeface="Tahoma" pitchFamily="2"/>
              </a:rPr>
              <a:t>Français de la </a:t>
            </a:r>
            <a:r>
              <a:rPr lang="fr-FR" sz="3200" dirty="0" smtClean="0">
                <a:cs typeface="Tahoma" pitchFamily="2"/>
              </a:rPr>
              <a:t>Biodiversité </a:t>
            </a:r>
            <a:r>
              <a:rPr lang="fr-FR" sz="3200" dirty="0">
                <a:cs typeface="Tahoma" pitchFamily="2"/>
              </a:rPr>
              <a:t>et modifiant les missions des FDC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fr-FR" dirty="0" smtClean="0">
                <a:cs typeface="Tahoma" pitchFamily="2"/>
              </a:rPr>
              <a:t>Quelques observations:</a:t>
            </a:r>
          </a:p>
          <a:p>
            <a:pPr marL="0" lvl="0" indent="0">
              <a:buNone/>
            </a:pPr>
            <a:r>
              <a:rPr lang="fr-FR" dirty="0" smtClean="0">
                <a:cs typeface="Tahoma" pitchFamily="2"/>
              </a:rPr>
              <a:t>	- Service communication </a:t>
            </a:r>
            <a:r>
              <a:rPr lang="fr-FR" dirty="0">
                <a:cs typeface="Tahoma" pitchFamily="2"/>
              </a:rPr>
              <a:t>de FNC « très performant la nuit » </a:t>
            </a:r>
            <a:r>
              <a:rPr lang="fr-FR" dirty="0" smtClean="0">
                <a:cs typeface="Tahoma" pitchFamily="2"/>
              </a:rPr>
              <a:t>!</a:t>
            </a:r>
          </a:p>
          <a:p>
            <a:pPr marL="0" lvl="0" indent="0">
              <a:buNone/>
            </a:pPr>
            <a:r>
              <a:rPr lang="fr-FR" dirty="0" smtClean="0">
                <a:cs typeface="Tahoma" pitchFamily="2"/>
              </a:rPr>
              <a:t>	- Pas d'indemnisation </a:t>
            </a:r>
            <a:r>
              <a:rPr lang="fr-FR" dirty="0">
                <a:cs typeface="Tahoma" pitchFamily="2"/>
              </a:rPr>
              <a:t>de dégâts </a:t>
            </a:r>
            <a:r>
              <a:rPr lang="fr-FR" dirty="0" smtClean="0">
                <a:cs typeface="Tahoma" pitchFamily="2"/>
              </a:rPr>
              <a:t>forestiers.</a:t>
            </a:r>
          </a:p>
          <a:p>
            <a:pPr marL="0" lvl="0" indent="0">
              <a:buNone/>
            </a:pPr>
            <a:r>
              <a:rPr lang="fr-FR" dirty="0">
                <a:cs typeface="Tahoma" pitchFamily="2"/>
              </a:rPr>
              <a:t>	</a:t>
            </a:r>
            <a:r>
              <a:rPr lang="fr-FR" dirty="0" smtClean="0">
                <a:cs typeface="Tahoma" pitchFamily="2"/>
              </a:rPr>
              <a:t>- Possibilité </a:t>
            </a:r>
            <a:r>
              <a:rPr lang="fr-FR" dirty="0">
                <a:cs typeface="Tahoma" pitchFamily="2"/>
              </a:rPr>
              <a:t>de sortir d'une ACCA retoquée.</a:t>
            </a:r>
          </a:p>
          <a:p>
            <a:pPr marL="0" lvl="0" indent="0">
              <a:buNone/>
            </a:pPr>
            <a:r>
              <a:rPr lang="fr-FR" dirty="0">
                <a:cs typeface="Tahoma" pitchFamily="2"/>
              </a:rPr>
              <a:t>	</a:t>
            </a:r>
            <a:r>
              <a:rPr lang="fr-FR" dirty="0" smtClean="0">
                <a:cs typeface="Tahoma" pitchFamily="2"/>
              </a:rPr>
              <a:t>- Plans chasse </a:t>
            </a:r>
            <a:r>
              <a:rPr lang="fr-FR" dirty="0">
                <a:cs typeface="Tahoma" pitchFamily="2"/>
              </a:rPr>
              <a:t>désormais du ressort du Président des FDC.</a:t>
            </a:r>
          </a:p>
          <a:p>
            <a:pPr marL="0" lvl="0" indent="0">
              <a:buNone/>
            </a:pPr>
            <a:r>
              <a:rPr lang="fr-FR" dirty="0" smtClean="0">
                <a:cs typeface="Tahoma" pitchFamily="2"/>
              </a:rPr>
              <a:t>	- Le préfet fixe </a:t>
            </a:r>
            <a:r>
              <a:rPr lang="fr-FR" dirty="0">
                <a:cs typeface="Tahoma" pitchFamily="2"/>
              </a:rPr>
              <a:t>un mini et maxi par UC.</a:t>
            </a:r>
          </a:p>
          <a:p>
            <a:pPr marL="0" lvl="0" indent="0">
              <a:buNone/>
            </a:pPr>
            <a:r>
              <a:rPr lang="fr-FR" dirty="0" smtClean="0">
                <a:cs typeface="Tahoma" pitchFamily="2"/>
              </a:rPr>
              <a:t>	- Les </a:t>
            </a:r>
            <a:r>
              <a:rPr lang="fr-FR" dirty="0">
                <a:cs typeface="Tahoma" pitchFamily="2"/>
              </a:rPr>
              <a:t>DGD </a:t>
            </a:r>
            <a:r>
              <a:rPr lang="fr-FR" dirty="0" smtClean="0">
                <a:cs typeface="Tahoma" pitchFamily="2"/>
              </a:rPr>
              <a:t>ne sont pas pris </a:t>
            </a:r>
            <a:r>
              <a:rPr lang="fr-FR" dirty="0">
                <a:cs typeface="Tahoma" pitchFamily="2"/>
              </a:rPr>
              <a:t>en compte dans l'attribution PDC </a:t>
            </a:r>
            <a:r>
              <a:rPr lang="fr-FR" sz="2900" dirty="0" smtClean="0">
                <a:cs typeface="Tahoma" pitchFamily="2"/>
              </a:rPr>
              <a:t>(pourtant c’est le seul </a:t>
            </a:r>
            <a:r>
              <a:rPr lang="fr-FR" sz="2900" dirty="0">
                <a:cs typeface="Tahoma" pitchFamily="2"/>
              </a:rPr>
              <a:t>document de </a:t>
            </a:r>
            <a:r>
              <a:rPr lang="fr-FR" sz="2900" dirty="0" smtClean="0">
                <a:cs typeface="Tahoma" pitchFamily="2"/>
              </a:rPr>
              <a:t>planification </a:t>
            </a:r>
            <a:r>
              <a:rPr lang="fr-FR" sz="2900" dirty="0">
                <a:cs typeface="Tahoma" pitchFamily="2"/>
              </a:rPr>
              <a:t>d'une durée aussi longue)</a:t>
            </a:r>
          </a:p>
          <a:p>
            <a:pPr marL="0" lvl="0" indent="0">
              <a:buNone/>
            </a:pPr>
            <a:r>
              <a:rPr lang="fr-FR" dirty="0">
                <a:cs typeface="Tahoma" pitchFamily="2"/>
              </a:rPr>
              <a:t>	</a:t>
            </a:r>
            <a:r>
              <a:rPr lang="fr-FR" dirty="0" smtClean="0">
                <a:cs typeface="Tahoma" pitchFamily="2"/>
              </a:rPr>
              <a:t>- Le </a:t>
            </a:r>
            <a:r>
              <a:rPr lang="fr-FR" dirty="0">
                <a:cs typeface="Tahoma" pitchFamily="2"/>
              </a:rPr>
              <a:t>Président </a:t>
            </a:r>
            <a:r>
              <a:rPr lang="fr-FR" dirty="0" smtClean="0">
                <a:cs typeface="Tahoma" pitchFamily="2"/>
              </a:rPr>
              <a:t>FDC doit remonter </a:t>
            </a:r>
            <a:r>
              <a:rPr lang="fr-FR" dirty="0">
                <a:cs typeface="Tahoma" pitchFamily="2"/>
              </a:rPr>
              <a:t>annuellement au Préfet, les dégâts forestiers .......   &gt;&gt; vaste programme</a:t>
            </a:r>
            <a:r>
              <a:rPr lang="fr-FR" dirty="0" smtClean="0">
                <a:cs typeface="Tahoma" pitchFamily="2"/>
              </a:rPr>
              <a:t>.</a:t>
            </a:r>
          </a:p>
          <a:p>
            <a:pPr marL="0" lvl="0" indent="0">
              <a:buNone/>
            </a:pPr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solidFill>
                  <a:srgbClr val="800000"/>
                </a:solidFill>
                <a:cs typeface="Tahoma" pitchFamily="2"/>
              </a:rPr>
              <a:t>« Un drame pour nos forêts ! ».   </a:t>
            </a:r>
            <a:r>
              <a:rPr lang="fr-FR" dirty="0">
                <a:cs typeface="Tahoma" pitchFamily="2"/>
              </a:rPr>
              <a:t> </a:t>
            </a:r>
            <a:r>
              <a:rPr lang="fr-FR" dirty="0" smtClean="0">
                <a:cs typeface="Tahoma" pitchFamily="2"/>
              </a:rPr>
              <a:t>On a ce qu’on </a:t>
            </a:r>
            <a:r>
              <a:rPr lang="fr-FR" dirty="0">
                <a:cs typeface="Tahoma" pitchFamily="2"/>
              </a:rPr>
              <a:t>mérite !...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16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cs typeface="Tahoma" pitchFamily="2"/>
              </a:rPr>
              <a:t>Loi du 24/07/2019 créant l’Office Français de la Biodiversité et modifiant les missions des FDC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fr-FR" sz="4000" dirty="0">
                <a:cs typeface="Tahoma" pitchFamily="2"/>
              </a:rPr>
              <a:t>Fusion de l’AFB et de l’ONCFS au 1</a:t>
            </a:r>
            <a:r>
              <a:rPr lang="fr-FR" sz="4000" baseline="30000" dirty="0">
                <a:cs typeface="Tahoma" pitchFamily="2"/>
              </a:rPr>
              <a:t>er</a:t>
            </a:r>
            <a:r>
              <a:rPr lang="fr-FR" sz="4000" dirty="0">
                <a:cs typeface="Tahoma" pitchFamily="2"/>
              </a:rPr>
              <a:t> janvier </a:t>
            </a:r>
            <a:r>
              <a:rPr lang="fr-FR" sz="4000" dirty="0" smtClean="0">
                <a:cs typeface="Tahoma" pitchFamily="2"/>
              </a:rPr>
              <a:t>2020</a:t>
            </a:r>
          </a:p>
          <a:p>
            <a:pPr lvl="0">
              <a:buNone/>
            </a:pPr>
            <a:endParaRPr lang="fr-FR" sz="4000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« Réunionite aiguë » pour sortir décrets d'application avant fin 2019 &gt;&gt;&gt;OFB +Plans de Chasse 2020 au 1</a:t>
            </a:r>
            <a:r>
              <a:rPr lang="fr-FR" baseline="30000" dirty="0">
                <a:cs typeface="Tahoma" pitchFamily="2"/>
              </a:rPr>
              <a:t>er</a:t>
            </a:r>
            <a:r>
              <a:rPr lang="fr-FR" dirty="0">
                <a:cs typeface="Tahoma" pitchFamily="2"/>
              </a:rPr>
              <a:t> Janvier.</a:t>
            </a:r>
          </a:p>
          <a:p>
            <a:pPr lvl="0"/>
            <a:r>
              <a:rPr lang="fr-FR" dirty="0">
                <a:cs typeface="Tahoma" pitchFamily="2"/>
              </a:rPr>
              <a:t>CA : 41 </a:t>
            </a:r>
            <a:r>
              <a:rPr lang="fr-FR" dirty="0" smtClean="0">
                <a:cs typeface="Tahoma" pitchFamily="2"/>
              </a:rPr>
              <a:t>membres? </a:t>
            </a:r>
            <a:r>
              <a:rPr lang="fr-FR" dirty="0">
                <a:cs typeface="Tahoma" pitchFamily="2"/>
              </a:rPr>
              <a:t>dont 3 chasseurs et 3 agriculteurs dont 1 forestier.</a:t>
            </a:r>
          </a:p>
          <a:p>
            <a:pPr lvl="0"/>
            <a:r>
              <a:rPr lang="fr-FR" dirty="0">
                <a:cs typeface="Tahoma" pitchFamily="2"/>
              </a:rPr>
              <a:t>Perte du pouvoir ONCFS (7/7) pour </a:t>
            </a:r>
            <a:r>
              <a:rPr lang="fr-FR" dirty="0" smtClean="0">
                <a:cs typeface="Tahoma" pitchFamily="2"/>
              </a:rPr>
              <a:t>les chasseurs</a:t>
            </a:r>
            <a:r>
              <a:rPr lang="fr-FR" dirty="0">
                <a:cs typeface="Tahoma" pitchFamily="2"/>
              </a:rPr>
              <a:t>  </a:t>
            </a:r>
            <a:endParaRPr lang="fr-FR" dirty="0" smtClean="0">
              <a:cs typeface="Tahoma" pitchFamily="2"/>
            </a:endParaRPr>
          </a:p>
          <a:p>
            <a:pPr lvl="0"/>
            <a:r>
              <a:rPr lang="fr-FR" dirty="0" smtClean="0">
                <a:cs typeface="Tahoma" pitchFamily="2"/>
              </a:rPr>
              <a:t>Attention</a:t>
            </a:r>
            <a:r>
              <a:rPr lang="fr-FR" dirty="0">
                <a:cs typeface="Tahoma" pitchFamily="2"/>
              </a:rPr>
              <a:t> : </a:t>
            </a:r>
            <a:r>
              <a:rPr lang="fr-FR" dirty="0">
                <a:solidFill>
                  <a:srgbClr val="800000"/>
                </a:solidFill>
                <a:cs typeface="Tahoma" pitchFamily="2"/>
              </a:rPr>
              <a:t>« l'environnement prend le pouvoir »</a:t>
            </a:r>
          </a:p>
          <a:p>
            <a:pPr lvl="0"/>
            <a:r>
              <a:rPr lang="fr-FR" dirty="0">
                <a:solidFill>
                  <a:srgbClr val="800000"/>
                </a:solidFill>
                <a:cs typeface="Tahoma" pitchFamily="2"/>
              </a:rPr>
              <a:t>   &gt;&gt;&gt;&gt;</a:t>
            </a:r>
            <a:r>
              <a:rPr lang="fr-FR" dirty="0" smtClean="0">
                <a:solidFill>
                  <a:srgbClr val="800000"/>
                </a:solidFill>
                <a:cs typeface="Tahoma" pitchFamily="2"/>
              </a:rPr>
              <a:t>Décrets </a:t>
            </a:r>
            <a:r>
              <a:rPr lang="fr-FR" dirty="0">
                <a:solidFill>
                  <a:srgbClr val="800000"/>
                </a:solidFill>
                <a:cs typeface="Tahoma" pitchFamily="2"/>
              </a:rPr>
              <a:t>et arrêtés MFR &gt;&gt;&gt;</a:t>
            </a:r>
            <a:r>
              <a:rPr lang="fr-FR" dirty="0" smtClean="0">
                <a:solidFill>
                  <a:srgbClr val="800000"/>
                </a:solidFill>
                <a:cs typeface="Tahoma" pitchFamily="2"/>
              </a:rPr>
              <a:t>Etat </a:t>
            </a:r>
            <a:r>
              <a:rPr lang="fr-FR" dirty="0">
                <a:solidFill>
                  <a:srgbClr val="800000"/>
                </a:solidFill>
                <a:cs typeface="Tahoma" pitchFamily="2"/>
              </a:rPr>
              <a:t>boisé à 5 ans.</a:t>
            </a:r>
          </a:p>
          <a:p>
            <a:pPr lvl="0"/>
            <a:r>
              <a:rPr lang="fr-FR" dirty="0">
                <a:cs typeface="Tahoma" pitchFamily="2"/>
              </a:rPr>
              <a:t>Les Parcs veulent avoir </a:t>
            </a:r>
            <a:r>
              <a:rPr lang="fr-FR" dirty="0" smtClean="0">
                <a:cs typeface="Tahoma" pitchFamily="2"/>
              </a:rPr>
              <a:t>accès </a:t>
            </a:r>
            <a:r>
              <a:rPr lang="fr-FR" dirty="0">
                <a:cs typeface="Tahoma" pitchFamily="2"/>
              </a:rPr>
              <a:t>aux PSG !.… </a:t>
            </a:r>
            <a:endParaRPr lang="fr-FR" dirty="0" smtClean="0">
              <a:cs typeface="Tahoma" pitchFamily="2"/>
            </a:endParaRPr>
          </a:p>
          <a:p>
            <a:pPr lvl="0"/>
            <a:r>
              <a:rPr lang="fr-FR" dirty="0" smtClean="0">
                <a:cs typeface="Tahoma" pitchFamily="2"/>
              </a:rPr>
              <a:t>Chaufferie </a:t>
            </a:r>
            <a:r>
              <a:rPr lang="fr-FR" dirty="0">
                <a:cs typeface="Tahoma" pitchFamily="2"/>
              </a:rPr>
              <a:t>PNRVA…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982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Gouvernance de la Forêt</a:t>
            </a:r>
            <a:br>
              <a:rPr lang="fr-FR" sz="3600" dirty="0" smtClean="0"/>
            </a:br>
            <a:r>
              <a:rPr lang="fr-FR" sz="3600" dirty="0" smtClean="0"/>
              <a:t>L’environnement se positionne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dirty="0">
                <a:cs typeface="Tahoma" pitchFamily="2"/>
              </a:rPr>
              <a:t>Paul </a:t>
            </a:r>
            <a:r>
              <a:rPr lang="fr-FR" b="1" dirty="0" err="1">
                <a:cs typeface="Tahoma" pitchFamily="2"/>
              </a:rPr>
              <a:t>Delduc</a:t>
            </a:r>
            <a:r>
              <a:rPr lang="fr-FR" b="1" dirty="0">
                <a:cs typeface="Tahoma" pitchFamily="2"/>
              </a:rPr>
              <a:t> </a:t>
            </a:r>
            <a:r>
              <a:rPr lang="fr-FR" sz="3300" dirty="0" smtClean="0">
                <a:cs typeface="Tahoma" pitchFamily="2"/>
              </a:rPr>
              <a:t>Ingénieur général du GREF, </a:t>
            </a:r>
            <a:r>
              <a:rPr lang="fr-FR" sz="3300" dirty="0">
                <a:cs typeface="Tahoma" pitchFamily="2"/>
              </a:rPr>
              <a:t>Directeur Général </a:t>
            </a:r>
            <a:r>
              <a:rPr lang="fr-FR" sz="3300" dirty="0" smtClean="0">
                <a:cs typeface="Tahoma" pitchFamily="2"/>
              </a:rPr>
              <a:t>« MTES », </a:t>
            </a:r>
            <a:r>
              <a:rPr lang="fr-FR" dirty="0" smtClean="0">
                <a:cs typeface="Tahoma" pitchFamily="2"/>
              </a:rPr>
              <a:t>nommé «</a:t>
            </a:r>
            <a:r>
              <a:rPr lang="fr-FR" dirty="0">
                <a:cs typeface="Tahoma" pitchFamily="2"/>
              </a:rPr>
              <a:t> Mr Forêt » auprès Président </a:t>
            </a:r>
            <a:r>
              <a:rPr lang="fr-FR" dirty="0" smtClean="0">
                <a:cs typeface="Tahoma" pitchFamily="2"/>
              </a:rPr>
              <a:t>Macron.</a:t>
            </a:r>
          </a:p>
          <a:p>
            <a:pPr lvl="0"/>
            <a:r>
              <a:rPr lang="fr-FR" b="1" dirty="0" smtClean="0">
                <a:cs typeface="Tahoma" pitchFamily="2"/>
              </a:rPr>
              <a:t>Mathilde </a:t>
            </a:r>
            <a:r>
              <a:rPr lang="fr-FR" b="1" dirty="0" err="1" smtClean="0">
                <a:cs typeface="Tahoma" pitchFamily="2"/>
              </a:rPr>
              <a:t>Panot</a:t>
            </a:r>
            <a:r>
              <a:rPr lang="fr-FR" dirty="0" smtClean="0">
                <a:cs typeface="Tahoma" pitchFamily="2"/>
              </a:rPr>
              <a:t>, député La France Insoumise lance </a:t>
            </a:r>
            <a:r>
              <a:rPr lang="fr-FR" dirty="0"/>
              <a:t>une « commission d'enquête citoyenne pour une gestion alternative des forêts </a:t>
            </a:r>
            <a:r>
              <a:rPr lang="fr-FR" dirty="0" smtClean="0"/>
              <a:t>»</a:t>
            </a:r>
            <a:r>
              <a:rPr lang="fr-FR" dirty="0">
                <a:cs typeface="Tahoma" pitchFamily="2"/>
              </a:rPr>
              <a:t> </a:t>
            </a:r>
            <a:r>
              <a:rPr lang="fr-FR" dirty="0" smtClean="0">
                <a:cs typeface="Tahoma" pitchFamily="2"/>
              </a:rPr>
              <a:t>avec </a:t>
            </a:r>
            <a:r>
              <a:rPr lang="fr-FR" dirty="0">
                <a:cs typeface="Tahoma" pitchFamily="2"/>
              </a:rPr>
              <a:t>Delphine </a:t>
            </a:r>
            <a:r>
              <a:rPr lang="fr-FR" dirty="0" err="1">
                <a:cs typeface="Tahoma" pitchFamily="2"/>
              </a:rPr>
              <a:t>Batto</a:t>
            </a:r>
            <a:r>
              <a:rPr lang="fr-FR" dirty="0">
                <a:cs typeface="Tahoma" pitchFamily="2"/>
              </a:rPr>
              <a:t> </a:t>
            </a:r>
            <a:r>
              <a:rPr lang="fr-FR" dirty="0" smtClean="0">
                <a:cs typeface="Tahoma" pitchFamily="2"/>
              </a:rPr>
              <a:t>.</a:t>
            </a:r>
          </a:p>
          <a:p>
            <a:pPr lvl="0"/>
            <a:r>
              <a:rPr lang="fr-FR" b="1" dirty="0" smtClean="0">
                <a:cs typeface="Tahoma" pitchFamily="2"/>
              </a:rPr>
              <a:t>Anne </a:t>
            </a:r>
            <a:r>
              <a:rPr lang="fr-FR" b="1" dirty="0">
                <a:cs typeface="Tahoma" pitchFamily="2"/>
              </a:rPr>
              <a:t>Laure </a:t>
            </a:r>
            <a:r>
              <a:rPr lang="fr-FR" b="1" dirty="0" err="1" smtClean="0">
                <a:cs typeface="Tahoma" pitchFamily="2"/>
              </a:rPr>
              <a:t>Cattelot</a:t>
            </a:r>
            <a:r>
              <a:rPr lang="fr-FR" b="1" dirty="0" smtClean="0">
                <a:cs typeface="Tahoma" pitchFamily="2"/>
              </a:rPr>
              <a:t> </a:t>
            </a:r>
            <a:r>
              <a:rPr lang="fr-FR" dirty="0" smtClean="0">
                <a:cs typeface="Tahoma" pitchFamily="2"/>
              </a:rPr>
              <a:t>députée La République  </a:t>
            </a:r>
            <a:r>
              <a:rPr lang="fr-FR" dirty="0">
                <a:cs typeface="Tahoma" pitchFamily="2"/>
              </a:rPr>
              <a:t>en </a:t>
            </a:r>
            <a:r>
              <a:rPr lang="fr-FR" dirty="0" smtClean="0">
                <a:cs typeface="Tahoma" pitchFamily="2"/>
              </a:rPr>
              <a:t>Marche a été nommé </a:t>
            </a:r>
            <a:r>
              <a:rPr lang="fr-FR" dirty="0" smtClean="0"/>
              <a:t>en </a:t>
            </a:r>
            <a:r>
              <a:rPr lang="fr-FR" dirty="0"/>
              <a:t>mission auprès du Premier </a:t>
            </a:r>
            <a:r>
              <a:rPr lang="fr-FR" dirty="0" smtClean="0"/>
              <a:t>ministre pour produire </a:t>
            </a:r>
            <a:r>
              <a:rPr lang="fr-FR" dirty="0"/>
              <a:t>des propositions sur la forêt. Elle a déjà pris position sur les sujets forestiers et plaide, entre autres, pour l’interdiction des coupes rases.</a:t>
            </a:r>
          </a:p>
          <a:p>
            <a:pPr lvl="0"/>
            <a:endParaRPr lang="fr-FR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17207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cs typeface="Tahoma" pitchFamily="2"/>
              </a:rPr>
              <a:t>Loi du 24/07/2019 </a:t>
            </a:r>
            <a:r>
              <a:rPr lang="fr-FR" sz="2800" dirty="0" smtClean="0">
                <a:cs typeface="Tahoma" pitchFamily="2"/>
              </a:rPr>
              <a:t>créant l’OFB</a:t>
            </a:r>
            <a:br>
              <a:rPr lang="fr-FR" sz="2800" dirty="0" smtClean="0">
                <a:cs typeface="Tahoma" pitchFamily="2"/>
              </a:rPr>
            </a:br>
            <a:r>
              <a:rPr lang="fr-FR" sz="2800" dirty="0" smtClean="0">
                <a:cs typeface="Tahoma" pitchFamily="2"/>
              </a:rPr>
              <a:t>Décrets d’application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endParaRPr lang="fr-FR" dirty="0" smtClean="0">
              <a:cs typeface="Tahoma" pitchFamily="2"/>
            </a:endParaRPr>
          </a:p>
          <a:p>
            <a:pPr lvl="0"/>
            <a:r>
              <a:rPr lang="fr-FR" dirty="0" smtClean="0">
                <a:cs typeface="Tahoma" pitchFamily="2"/>
              </a:rPr>
              <a:t>Décrets </a:t>
            </a:r>
            <a:r>
              <a:rPr lang="fr-FR" dirty="0">
                <a:cs typeface="Tahoma" pitchFamily="2"/>
              </a:rPr>
              <a:t>d’application : Consultation Publique </a:t>
            </a:r>
            <a:r>
              <a:rPr lang="fr-FR" dirty="0" smtClean="0">
                <a:cs typeface="Tahoma" pitchFamily="2"/>
              </a:rPr>
              <a:t>jusqu’au 6 Novembre</a:t>
            </a:r>
            <a:endParaRPr lang="fr-FR" dirty="0">
              <a:cs typeface="Tahoma" pitchFamily="2"/>
            </a:endParaRPr>
          </a:p>
          <a:p>
            <a:pPr lvl="0"/>
            <a:r>
              <a:rPr lang="fr-FR" dirty="0" smtClean="0">
                <a:cs typeface="Tahoma" pitchFamily="2"/>
              </a:rPr>
              <a:t>Ils pourraient-être positifs </a:t>
            </a:r>
            <a:r>
              <a:rPr lang="fr-FR" dirty="0">
                <a:cs typeface="Tahoma" pitchFamily="2"/>
              </a:rPr>
              <a:t>pour les forestiers  </a:t>
            </a:r>
            <a:endParaRPr lang="fr-FR" dirty="0" smtClean="0">
              <a:cs typeface="Tahoma" pitchFamily="2"/>
            </a:endParaRPr>
          </a:p>
          <a:p>
            <a:pPr lvl="0"/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Rapport </a:t>
            </a:r>
            <a:r>
              <a:rPr lang="fr-FR" dirty="0" err="1">
                <a:cs typeface="Tahoma" pitchFamily="2"/>
              </a:rPr>
              <a:t>Pérea-Cardoux</a:t>
            </a:r>
            <a:r>
              <a:rPr lang="fr-FR" dirty="0">
                <a:cs typeface="Tahoma" pitchFamily="2"/>
              </a:rPr>
              <a:t> </a:t>
            </a:r>
            <a:r>
              <a:rPr lang="fr-FR" dirty="0"/>
              <a:t> </a:t>
            </a:r>
            <a:r>
              <a:rPr lang="fr-FR" dirty="0" smtClean="0"/>
              <a:t>intitulé </a:t>
            </a:r>
            <a:r>
              <a:rPr lang="fr-FR" i="1" dirty="0" smtClean="0"/>
              <a:t>"restaurer </a:t>
            </a:r>
            <a:r>
              <a:rPr lang="fr-FR" i="1" dirty="0"/>
              <a:t>l'équilibre agro-</a:t>
            </a:r>
            <a:r>
              <a:rPr lang="fr-FR" i="1" dirty="0" err="1"/>
              <a:t>sylvo</a:t>
            </a:r>
            <a:r>
              <a:rPr lang="fr-FR" i="1" dirty="0"/>
              <a:t> cynégétique pour une pleine maîtrise des populations de grand gibier et de leurs dégâts à l'échelle nationale"</a:t>
            </a:r>
            <a:r>
              <a:rPr lang="fr-FR" dirty="0"/>
              <a:t>, </a:t>
            </a:r>
            <a:r>
              <a:rPr lang="fr-FR" dirty="0" smtClean="0"/>
              <a:t>n’a pas été</a:t>
            </a:r>
            <a:r>
              <a:rPr lang="fr-FR" dirty="0" smtClean="0">
                <a:cs typeface="Tahoma" pitchFamily="2"/>
              </a:rPr>
              <a:t> </a:t>
            </a:r>
            <a:r>
              <a:rPr lang="fr-FR" dirty="0">
                <a:cs typeface="Tahoma" pitchFamily="2"/>
              </a:rPr>
              <a:t>pris en compte dans la loi car arrivé après date </a:t>
            </a:r>
            <a:r>
              <a:rPr lang="fr-FR" dirty="0" smtClean="0">
                <a:cs typeface="Tahoma" pitchFamily="2"/>
              </a:rPr>
              <a:t>limite, mais pris en compte dans décret. </a:t>
            </a:r>
            <a:r>
              <a:rPr lang="fr-FR" dirty="0">
                <a:cs typeface="Tahoma" pitchFamily="2"/>
              </a:rPr>
              <a:t>Bizarre </a:t>
            </a:r>
            <a:r>
              <a:rPr lang="fr-FR" dirty="0" smtClean="0">
                <a:cs typeface="Tahoma" pitchFamily="2"/>
              </a:rPr>
              <a:t>!</a:t>
            </a:r>
          </a:p>
          <a:p>
            <a:pPr lvl="0"/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Télé déclarations</a:t>
            </a:r>
          </a:p>
          <a:p>
            <a:pPr lvl="0"/>
            <a:r>
              <a:rPr lang="fr-FR" dirty="0" smtClean="0">
                <a:cs typeface="Tahoma" pitchFamily="2"/>
              </a:rPr>
              <a:t>Déclaration du Président de la FDC du </a:t>
            </a:r>
            <a:r>
              <a:rPr lang="fr-FR" dirty="0">
                <a:cs typeface="Tahoma" pitchFamily="2"/>
              </a:rPr>
              <a:t>Var le 16 octobre à </a:t>
            </a:r>
            <a:r>
              <a:rPr lang="fr-FR" dirty="0" smtClean="0">
                <a:cs typeface="Tahoma" pitchFamily="2"/>
              </a:rPr>
              <a:t>Paris: «</a:t>
            </a:r>
            <a:r>
              <a:rPr lang="fr-FR" dirty="0" smtClean="0">
                <a:solidFill>
                  <a:srgbClr val="00B050"/>
                </a:solidFill>
                <a:cs typeface="Tahoma" pitchFamily="2"/>
              </a:rPr>
              <a:t> Les chasseurs se sont faits avoir par Macron »</a:t>
            </a:r>
            <a:endParaRPr lang="fr-FR" dirty="0">
              <a:solidFill>
                <a:srgbClr val="00B050"/>
              </a:solidFill>
              <a:cs typeface="Tahoma" pitchFamily="2"/>
            </a:endParaRPr>
          </a:p>
          <a:p>
            <a:pPr lvl="0"/>
            <a:endParaRPr lang="fr-FR" dirty="0">
              <a:cs typeface="Tahoma" pitchFamily="2"/>
            </a:endParaRPr>
          </a:p>
          <a:p>
            <a:pPr lvl="0"/>
            <a:endParaRPr lang="fr-FR" dirty="0">
              <a:cs typeface="Tahoma" pitchFamily="2"/>
            </a:endParaRPr>
          </a:p>
          <a:p>
            <a:pPr lvl="0"/>
            <a:r>
              <a:rPr lang="fr-FR" sz="4400" b="1" i="1" dirty="0">
                <a:cs typeface="Tahoma" pitchFamily="2"/>
              </a:rPr>
              <a:t>Arrêter de jouer les « </a:t>
            </a:r>
            <a:r>
              <a:rPr lang="fr-FR" sz="4400" b="1" i="1" dirty="0" err="1">
                <a:cs typeface="Tahoma" pitchFamily="2"/>
              </a:rPr>
              <a:t>Bisounours</a:t>
            </a:r>
            <a:r>
              <a:rPr lang="fr-FR" sz="4400" b="1" i="1" dirty="0">
                <a:cs typeface="Tahoma" pitchFamily="2"/>
              </a:rPr>
              <a:t> ».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0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cs typeface="Tahoma" pitchFamily="2"/>
              </a:rPr>
              <a:t>Inter-</a:t>
            </a:r>
            <a:r>
              <a:rPr lang="fr-FR" sz="3600" dirty="0" err="1">
                <a:cs typeface="Tahoma" pitchFamily="2"/>
              </a:rPr>
              <a:t>Cetef</a:t>
            </a:r>
            <a:r>
              <a:rPr lang="fr-FR" sz="3600" dirty="0">
                <a:cs typeface="Tahoma" pitchFamily="2"/>
              </a:rPr>
              <a:t> 2019 en Bretagne</a:t>
            </a:r>
            <a:br>
              <a:rPr lang="fr-FR" sz="3600" dirty="0">
                <a:cs typeface="Tahoma" pitchFamily="2"/>
              </a:rPr>
            </a:br>
            <a:r>
              <a:rPr lang="fr-FR" sz="3600" dirty="0">
                <a:cs typeface="Tahoma" pitchFamily="2"/>
              </a:rPr>
              <a:t>10 et 11 Octobre 2019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fr-FR" dirty="0" smtClean="0">
                <a:cs typeface="Tahoma" pitchFamily="2"/>
              </a:rPr>
              <a:t>Localisation: Cotes d’Armor (22)</a:t>
            </a:r>
          </a:p>
          <a:p>
            <a:pPr lvl="0">
              <a:buFontTx/>
              <a:buChar char="-"/>
            </a:pPr>
            <a:r>
              <a:rPr lang="fr-FR" dirty="0" smtClean="0">
                <a:cs typeface="Tahoma" pitchFamily="2"/>
              </a:rPr>
              <a:t>Forêt </a:t>
            </a:r>
            <a:r>
              <a:rPr lang="fr-FR" dirty="0">
                <a:cs typeface="Tahoma" pitchFamily="2"/>
              </a:rPr>
              <a:t>de la </a:t>
            </a:r>
            <a:r>
              <a:rPr lang="fr-FR" dirty="0" err="1">
                <a:cs typeface="Tahoma" pitchFamily="2"/>
              </a:rPr>
              <a:t>Hardouinais</a:t>
            </a:r>
            <a:r>
              <a:rPr lang="fr-FR" dirty="0">
                <a:cs typeface="Tahoma" pitchFamily="2"/>
              </a:rPr>
              <a:t>  </a:t>
            </a:r>
            <a:endParaRPr lang="fr-FR" dirty="0" smtClean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Forêt Publique de Loudéac</a:t>
            </a:r>
          </a:p>
          <a:p>
            <a:pPr lvl="0"/>
            <a:r>
              <a:rPr lang="fr-FR" dirty="0" smtClean="0">
                <a:cs typeface="Tahoma" pitchFamily="2"/>
              </a:rPr>
              <a:t>Autres Forêts privées </a:t>
            </a:r>
          </a:p>
          <a:p>
            <a:pPr lvl="0"/>
            <a:r>
              <a:rPr lang="fr-FR" dirty="0" smtClean="0">
                <a:cs typeface="Tahoma" pitchFamily="2"/>
              </a:rPr>
              <a:t>Lien: </a:t>
            </a:r>
            <a:r>
              <a:rPr lang="fr-FR" dirty="0" smtClean="0">
                <a:hlinkClick r:id="rId2"/>
              </a:rPr>
              <a:t>http</a:t>
            </a:r>
            <a:r>
              <a:rPr lang="fr-FR" dirty="0">
                <a:hlinkClick r:id="rId2"/>
              </a:rPr>
              <a:t>://</a:t>
            </a:r>
            <a:r>
              <a:rPr lang="fr-FR" dirty="0" smtClean="0">
                <a:hlinkClick r:id="rId2"/>
              </a:rPr>
              <a:t>bit.ly/intercetef2019</a:t>
            </a:r>
            <a:endParaRPr lang="fr-FR" dirty="0" smtClean="0"/>
          </a:p>
          <a:p>
            <a:pPr lvl="0"/>
            <a:r>
              <a:rPr lang="fr-FR">
                <a:hlinkClick r:id="rId3"/>
              </a:rPr>
              <a:t>https</a:t>
            </a:r>
            <a:r>
              <a:rPr lang="fr-FR">
                <a:hlinkClick r:id="rId3"/>
              </a:rPr>
              <a:t>://</a:t>
            </a:r>
            <a:r>
              <a:rPr lang="fr-FR" smtClean="0">
                <a:hlinkClick r:id="rId3"/>
              </a:rPr>
              <a:t>www.cnpf.fr/n/l-equilibre-sylvo-cynegetique/n:3708?utm_source=CNPF&amp;utm_medium=flyer&amp;utm_campaign=InterCetef2019</a:t>
            </a:r>
            <a:endParaRPr lang="fr-FR" smtClean="0"/>
          </a:p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18036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cs typeface="Tahoma" pitchFamily="2"/>
              </a:rPr>
              <a:t>Inter-</a:t>
            </a:r>
            <a:r>
              <a:rPr lang="fr-FR" sz="3600" dirty="0" err="1">
                <a:cs typeface="Tahoma" pitchFamily="2"/>
              </a:rPr>
              <a:t>Cetef</a:t>
            </a:r>
            <a:r>
              <a:rPr lang="fr-FR" sz="3600" dirty="0">
                <a:cs typeface="Tahoma" pitchFamily="2"/>
              </a:rPr>
              <a:t> 2019 en Bretagne</a:t>
            </a:r>
            <a:br>
              <a:rPr lang="fr-FR" sz="3600" dirty="0">
                <a:cs typeface="Tahoma" pitchFamily="2"/>
              </a:rPr>
            </a:br>
            <a:r>
              <a:rPr lang="fr-FR" sz="3600" dirty="0">
                <a:cs typeface="Tahoma" pitchFamily="2"/>
              </a:rPr>
              <a:t>10 et 11 Octobre 2019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Deux jours </a:t>
            </a:r>
          </a:p>
          <a:p>
            <a:r>
              <a:rPr lang="fr-FR" dirty="0" smtClean="0"/>
              <a:t>100 personnes présentes</a:t>
            </a:r>
            <a:r>
              <a:rPr lang="fr-FR" dirty="0"/>
              <a:t> </a:t>
            </a:r>
            <a:r>
              <a:rPr lang="fr-FR" dirty="0" smtClean="0"/>
              <a:t>(2 cars)</a:t>
            </a:r>
          </a:p>
          <a:p>
            <a:r>
              <a:rPr lang="fr-FR" dirty="0" smtClean="0"/>
              <a:t>12 chasseurs dont 5 de FDC 22 durant les 2 jours (présence du Pt de la Fédé en personne)</a:t>
            </a:r>
          </a:p>
          <a:p>
            <a:r>
              <a:rPr lang="fr-FR" dirty="0" smtClean="0"/>
              <a:t>Présentations et réalisations sur le terrain par: 	- Pierre Brossier Ingénieur 22</a:t>
            </a:r>
          </a:p>
          <a:p>
            <a:pPr marL="0" indent="0">
              <a:buNone/>
            </a:pPr>
            <a:r>
              <a:rPr lang="fr-FR" dirty="0" smtClean="0"/>
              <a:t>   	- Jacky </a:t>
            </a:r>
            <a:r>
              <a:rPr lang="fr-FR" dirty="0" err="1" smtClean="0"/>
              <a:t>Pallu</a:t>
            </a:r>
            <a:r>
              <a:rPr lang="fr-FR" dirty="0" smtClean="0"/>
              <a:t> </a:t>
            </a:r>
            <a:r>
              <a:rPr lang="fr-FR" dirty="0" err="1" smtClean="0"/>
              <a:t>adcgg</a:t>
            </a:r>
            <a:r>
              <a:rPr lang="fr-FR" dirty="0" smtClean="0"/>
              <a:t> 22 </a:t>
            </a:r>
          </a:p>
          <a:p>
            <a:pPr marL="0" indent="0">
              <a:buNone/>
            </a:pPr>
            <a:r>
              <a:rPr lang="fr-FR" dirty="0" smtClean="0"/>
              <a:t>	- Arnaud </a:t>
            </a:r>
            <a:r>
              <a:rPr lang="fr-FR" dirty="0" err="1" smtClean="0"/>
              <a:t>Letellier</a:t>
            </a:r>
            <a:r>
              <a:rPr lang="fr-FR" dirty="0" smtClean="0"/>
              <a:t> Technicien FDC 22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7794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cs typeface="Tahoma" pitchFamily="2"/>
              </a:rPr>
              <a:t>Inter-</a:t>
            </a:r>
            <a:r>
              <a:rPr lang="fr-FR" dirty="0" err="1">
                <a:cs typeface="Tahoma" pitchFamily="2"/>
              </a:rPr>
              <a:t>Cetef</a:t>
            </a:r>
            <a:r>
              <a:rPr lang="fr-FR" dirty="0">
                <a:cs typeface="Tahoma" pitchFamily="2"/>
              </a:rPr>
              <a:t> 2019 en Bretagne</a:t>
            </a:r>
            <a:br>
              <a:rPr lang="fr-FR" dirty="0">
                <a:cs typeface="Tahoma" pitchFamily="2"/>
              </a:rPr>
            </a:br>
            <a:r>
              <a:rPr lang="fr-FR" dirty="0">
                <a:cs typeface="Tahoma" pitchFamily="2"/>
              </a:rPr>
              <a:t>10 et 11 Octobre 2019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r>
              <a:rPr lang="fr-FR" sz="3000" dirty="0" smtClean="0"/>
              <a:t>Régénération sur 500 ha après attaques du </a:t>
            </a:r>
            <a:r>
              <a:rPr lang="fr-FR" sz="3000" dirty="0" err="1" smtClean="0"/>
              <a:t>dendroctone</a:t>
            </a:r>
            <a:endParaRPr lang="fr-FR" sz="3000" dirty="0" smtClean="0"/>
          </a:p>
          <a:p>
            <a:r>
              <a:rPr lang="fr-FR" sz="3000" dirty="0" smtClean="0"/>
              <a:t>Reboisement sans protection (essence épicéa </a:t>
            </a:r>
            <a:r>
              <a:rPr lang="fr-FR" sz="3000" dirty="0" err="1" smtClean="0"/>
              <a:t>sitka</a:t>
            </a:r>
            <a:r>
              <a:rPr lang="fr-FR" sz="3000" dirty="0" smtClean="0"/>
              <a:t>)</a:t>
            </a:r>
          </a:p>
          <a:p>
            <a:r>
              <a:rPr lang="fr-FR" sz="3000" dirty="0" smtClean="0"/>
              <a:t>60 cerfs réalisés</a:t>
            </a:r>
          </a:p>
          <a:p>
            <a:r>
              <a:rPr lang="fr-FR" sz="3000" dirty="0" smtClean="0"/>
              <a:t>Plan de chasse qualitatifs</a:t>
            </a:r>
          </a:p>
          <a:p>
            <a:r>
              <a:rPr lang="fr-FR" sz="3000" dirty="0" smtClean="0"/>
              <a:t>Bracelets mutualisés</a:t>
            </a:r>
          </a:p>
          <a:p>
            <a:r>
              <a:rPr lang="fr-FR" sz="3000" dirty="0" smtClean="0"/>
              <a:t>Nourrissage des cerfs par prairies</a:t>
            </a:r>
          </a:p>
          <a:p>
            <a:r>
              <a:rPr lang="fr-FR" sz="3000" dirty="0"/>
              <a:t>Implication </a:t>
            </a:r>
            <a:r>
              <a:rPr lang="fr-FR" sz="3000" dirty="0" smtClean="0"/>
              <a:t>DDT</a:t>
            </a:r>
          </a:p>
          <a:p>
            <a:r>
              <a:rPr lang="fr-FR" sz="3000" b="1" dirty="0"/>
              <a:t>Du jamais </a:t>
            </a:r>
            <a:r>
              <a:rPr lang="fr-FR" sz="3000" b="1" dirty="0" smtClean="0"/>
              <a:t>vu…..Mais situation non transposable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505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cs typeface="Tahoma" pitchFamily="2"/>
              </a:rPr>
              <a:t>Préparer l’Avenir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fr-FR" dirty="0">
                <a:cs typeface="Tahoma" pitchFamily="2"/>
              </a:rPr>
              <a:t>Se retrousser les manches :</a:t>
            </a:r>
            <a:r>
              <a:rPr lang="fr-FR" dirty="0">
                <a:solidFill>
                  <a:srgbClr val="FF0000"/>
                </a:solidFill>
                <a:cs typeface="Tahoma" pitchFamily="2"/>
              </a:rPr>
              <a:t> Premiers responsables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* « Dégonflard »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* </a:t>
            </a:r>
            <a:r>
              <a:rPr lang="fr-FR" dirty="0" smtClean="0">
                <a:cs typeface="Tahoma" pitchFamily="2"/>
              </a:rPr>
              <a:t>Observer : Former </a:t>
            </a:r>
            <a:r>
              <a:rPr lang="fr-FR" dirty="0">
                <a:cs typeface="Tahoma" pitchFamily="2"/>
              </a:rPr>
              <a:t>les </a:t>
            </a:r>
            <a:r>
              <a:rPr lang="fr-FR" dirty="0" smtClean="0">
                <a:cs typeface="Tahoma" pitchFamily="2"/>
              </a:rPr>
              <a:t>propriétaires à l’observation sur le terrain.</a:t>
            </a:r>
            <a:endParaRPr lang="fr-FR" dirty="0">
              <a:cs typeface="Tahoma" pitchFamily="2"/>
            </a:endParaRPr>
          </a:p>
          <a:p>
            <a:pPr lvl="0">
              <a:buNone/>
            </a:pPr>
            <a:r>
              <a:rPr lang="fr-FR" dirty="0">
                <a:cs typeface="Tahoma" pitchFamily="2"/>
              </a:rPr>
              <a:t>* </a:t>
            </a:r>
            <a:r>
              <a:rPr lang="fr-FR" dirty="0" smtClean="0">
                <a:cs typeface="Tahoma" pitchFamily="2"/>
              </a:rPr>
              <a:t>Sur qui compter: Trouver des compétences….,stagiaire</a:t>
            </a:r>
            <a:r>
              <a:rPr lang="fr-FR" dirty="0">
                <a:cs typeface="Tahoma" pitchFamily="2"/>
              </a:rPr>
              <a:t>. C’est pas simple.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* </a:t>
            </a:r>
            <a:r>
              <a:rPr lang="fr-FR" dirty="0" smtClean="0">
                <a:cs typeface="Tahoma" pitchFamily="2"/>
              </a:rPr>
              <a:t>Recherche avec logiciel </a:t>
            </a:r>
            <a:r>
              <a:rPr lang="fr-FR" dirty="0">
                <a:cs typeface="Tahoma" pitchFamily="2"/>
              </a:rPr>
              <a:t>adhérent </a:t>
            </a:r>
            <a:r>
              <a:rPr lang="fr-FR" dirty="0" smtClean="0">
                <a:cs typeface="Tahoma" pitchFamily="2"/>
              </a:rPr>
              <a:t>du syndicat: Communes </a:t>
            </a:r>
            <a:r>
              <a:rPr lang="fr-FR" dirty="0">
                <a:cs typeface="Tahoma" pitchFamily="2"/>
              </a:rPr>
              <a:t>des adhérents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*Politique de la chaise vide en RU : </a:t>
            </a:r>
            <a:r>
              <a:rPr lang="fr-FR" dirty="0">
                <a:solidFill>
                  <a:srgbClr val="FF0000"/>
                </a:solidFill>
                <a:cs typeface="Tahoma" pitchFamily="2"/>
              </a:rPr>
              <a:t>Gravissime</a:t>
            </a:r>
          </a:p>
          <a:p>
            <a:pPr lvl="0">
              <a:buNone/>
            </a:pPr>
            <a:r>
              <a:rPr lang="fr-FR" dirty="0">
                <a:solidFill>
                  <a:srgbClr val="FF0000"/>
                </a:solidFill>
                <a:cs typeface="Tahoma" pitchFamily="2"/>
              </a:rPr>
              <a:t>* Pouvoirs à la forêt publique</a:t>
            </a:r>
            <a:r>
              <a:rPr lang="fr-FR" dirty="0">
                <a:cs typeface="Tahoma" pitchFamily="2"/>
              </a:rPr>
              <a:t>, C.A. et vice versa </a:t>
            </a:r>
            <a:r>
              <a:rPr lang="fr-FR" dirty="0" smtClean="0">
                <a:cs typeface="Tahoma" pitchFamily="2"/>
              </a:rPr>
              <a:t>(</a:t>
            </a:r>
            <a:r>
              <a:rPr lang="fr-FR" dirty="0" err="1" smtClean="0">
                <a:cs typeface="Tahoma" pitchFamily="2"/>
              </a:rPr>
              <a:t>Cofor</a:t>
            </a:r>
            <a:r>
              <a:rPr lang="fr-FR" dirty="0" smtClean="0">
                <a:cs typeface="Tahoma" pitchFamily="2"/>
              </a:rPr>
              <a:t> </a:t>
            </a:r>
            <a:r>
              <a:rPr lang="fr-FR" dirty="0">
                <a:cs typeface="Tahoma" pitchFamily="2"/>
              </a:rPr>
              <a:t>38 + pouvoir chasseur).</a:t>
            </a:r>
          </a:p>
          <a:p>
            <a:pPr lvl="0">
              <a:buNone/>
            </a:pPr>
            <a:r>
              <a:rPr lang="fr-FR" dirty="0">
                <a:solidFill>
                  <a:srgbClr val="FF0000"/>
                </a:solidFill>
                <a:cs typeface="Tahoma" pitchFamily="2"/>
              </a:rPr>
              <a:t>* Former nos représentants :Isabelle </a:t>
            </a:r>
            <a:r>
              <a:rPr lang="fr-FR" dirty="0" err="1" smtClean="0">
                <a:solidFill>
                  <a:srgbClr val="FF0000"/>
                </a:solidFill>
                <a:cs typeface="Tahoma" pitchFamily="2"/>
              </a:rPr>
              <a:t>Pacault</a:t>
            </a:r>
            <a:r>
              <a:rPr lang="fr-FR" dirty="0" smtClean="0">
                <a:solidFill>
                  <a:srgbClr val="FF0000"/>
                </a:solidFill>
                <a:cs typeface="Tahoma" pitchFamily="2"/>
              </a:rPr>
              <a:t> et Jacques Lacoste sont partants</a:t>
            </a:r>
            <a:endParaRPr lang="fr-FR" dirty="0">
              <a:solidFill>
                <a:srgbClr val="FF0000"/>
              </a:solidFill>
              <a:cs typeface="Tahoma" pitchFamily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2259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cs typeface="Tahoma" pitchFamily="2"/>
              </a:rPr>
              <a:t>Préparer l’Avenir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fr-FR" dirty="0">
                <a:cs typeface="Tahoma" pitchFamily="2"/>
              </a:rPr>
              <a:t>* Impliquer les techniciens professionnels : CRPF, Coops, Indépendants, ONF, ouvriers sylvicoles (</a:t>
            </a:r>
            <a:r>
              <a:rPr lang="fr-FR" dirty="0" smtClean="0">
                <a:cs typeface="Tahoma" pitchFamily="2"/>
              </a:rPr>
              <a:t>débroussaillage</a:t>
            </a:r>
            <a:r>
              <a:rPr lang="fr-FR" dirty="0">
                <a:cs typeface="Tahoma" pitchFamily="2"/>
              </a:rPr>
              <a:t>), les </a:t>
            </a:r>
            <a:r>
              <a:rPr lang="fr-FR" dirty="0" smtClean="0">
                <a:cs typeface="Tahoma" pitchFamily="2"/>
              </a:rPr>
              <a:t>pépiniéristes </a:t>
            </a:r>
            <a:r>
              <a:rPr lang="fr-FR" dirty="0">
                <a:cs typeface="Tahoma" pitchFamily="2"/>
              </a:rPr>
              <a:t>(localisation), les acheteurs,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* Signaler les projets de plantations.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* En un mot « prendre date » et l’indiquer sur les PV de réunions</a:t>
            </a:r>
            <a:r>
              <a:rPr lang="fr-FR" dirty="0" smtClean="0">
                <a:cs typeface="Tahoma" pitchFamily="2"/>
              </a:rPr>
              <a:t>. Demander </a:t>
            </a:r>
            <a:r>
              <a:rPr lang="fr-FR" dirty="0">
                <a:cs typeface="Tahoma" pitchFamily="2"/>
              </a:rPr>
              <a:t>de joindre les motions écrites à joindre au C/R avec les logos. Ne pas laisser retranscrire le secrétaire de séance.</a:t>
            </a:r>
          </a:p>
          <a:p>
            <a:pPr lvl="0">
              <a:buFont typeface="Arial" charset="0"/>
              <a:buChar char="•"/>
            </a:pPr>
            <a:r>
              <a:rPr lang="fr-FR" dirty="0" smtClean="0">
                <a:cs typeface="Tahoma" pitchFamily="2"/>
              </a:rPr>
              <a:t>Dialoguer, </a:t>
            </a:r>
            <a:r>
              <a:rPr lang="fr-FR" dirty="0">
                <a:cs typeface="Tahoma" pitchFamily="2"/>
              </a:rPr>
              <a:t>échanger au « pied de l’arbre brouté » avec la  société </a:t>
            </a:r>
            <a:r>
              <a:rPr lang="fr-FR" dirty="0" smtClean="0">
                <a:cs typeface="Tahoma" pitchFamily="2"/>
              </a:rPr>
              <a:t>de chasse locale </a:t>
            </a:r>
            <a:r>
              <a:rPr lang="fr-FR" dirty="0">
                <a:cs typeface="Tahoma" pitchFamily="2"/>
              </a:rPr>
              <a:t>et pas en réunion départementale (</a:t>
            </a:r>
            <a:r>
              <a:rPr lang="fr-FR" dirty="0" err="1">
                <a:cs typeface="Tahoma" pitchFamily="2"/>
              </a:rPr>
              <a:t>M.Fang</a:t>
            </a:r>
            <a:r>
              <a:rPr lang="fr-FR" dirty="0" smtClean="0">
                <a:cs typeface="Tahoma" pitchFamily="2"/>
              </a:rPr>
              <a:t>).</a:t>
            </a:r>
          </a:p>
          <a:p>
            <a:pPr lvl="0">
              <a:buFont typeface="Arial" charset="0"/>
              <a:buChar char="•"/>
            </a:pPr>
            <a:r>
              <a:rPr lang="fr-FR" dirty="0" smtClean="0">
                <a:cs typeface="Tahoma" pitchFamily="2"/>
              </a:rPr>
              <a:t>Prendre des photos,</a:t>
            </a:r>
            <a:endParaRPr lang="fr-FR" dirty="0">
              <a:cs typeface="Tahoma" pitchFamily="2"/>
            </a:endParaRPr>
          </a:p>
          <a:p>
            <a:pPr lvl="0">
              <a:buNone/>
            </a:pPr>
            <a:r>
              <a:rPr lang="fr-FR" dirty="0">
                <a:cs typeface="Tahoma" pitchFamily="2"/>
              </a:rPr>
              <a:t>* Relevés </a:t>
            </a:r>
            <a:r>
              <a:rPr lang="fr-FR" dirty="0" smtClean="0">
                <a:cs typeface="Tahoma" pitchFamily="2"/>
              </a:rPr>
              <a:t>IRSTEA </a:t>
            </a:r>
            <a:r>
              <a:rPr lang="fr-FR" dirty="0">
                <a:cs typeface="Tahoma" pitchFamily="2"/>
              </a:rPr>
              <a:t>dans les </a:t>
            </a:r>
            <a:r>
              <a:rPr lang="fr-FR" dirty="0" smtClean="0">
                <a:cs typeface="Tahoma" pitchFamily="2"/>
              </a:rPr>
              <a:t>plantations.</a:t>
            </a:r>
            <a:endParaRPr lang="fr-FR" dirty="0">
              <a:cs typeface="Tahoma" pitchFamily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72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L’équilibre </a:t>
            </a:r>
            <a:r>
              <a:rPr lang="fr-FR" dirty="0" err="1"/>
              <a:t>sylvo</a:t>
            </a:r>
            <a:r>
              <a:rPr lang="fr-FR" dirty="0"/>
              <a:t>-cynégétique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fr-FR" dirty="0">
                <a:cs typeface="Tahoma" pitchFamily="2"/>
              </a:rPr>
              <a:t>Présentation  </a:t>
            </a:r>
            <a:r>
              <a:rPr lang="fr-FR" dirty="0" smtClean="0">
                <a:cs typeface="Tahoma" pitchFamily="2"/>
              </a:rPr>
              <a:t>de l’exposé:</a:t>
            </a:r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  </a:t>
            </a:r>
            <a:r>
              <a:rPr lang="fr-FR" dirty="0" smtClean="0">
                <a:cs typeface="Tahoma" pitchFamily="2"/>
              </a:rPr>
              <a:t>Cadre et définition</a:t>
            </a:r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    Plan Régional Forêt Bois (PRFB) </a:t>
            </a:r>
            <a:r>
              <a:rPr lang="fr-FR" dirty="0" smtClean="0">
                <a:cs typeface="Tahoma" pitchFamily="2"/>
              </a:rPr>
              <a:t>et Comité </a:t>
            </a:r>
            <a:r>
              <a:rPr lang="fr-FR" dirty="0">
                <a:cs typeface="Tahoma" pitchFamily="2"/>
              </a:rPr>
              <a:t>Régional Paritaire Chasseurs-Forestiers</a:t>
            </a:r>
          </a:p>
          <a:p>
            <a:pPr lvl="0"/>
            <a:r>
              <a:rPr lang="fr-FR" dirty="0">
                <a:cs typeface="Tahoma" pitchFamily="2"/>
              </a:rPr>
              <a:t>    Loi du 24 juillet 2019 portant création de l'OFB (Office Français de la Biodiversité)</a:t>
            </a:r>
          </a:p>
          <a:p>
            <a:pPr lvl="0"/>
            <a:r>
              <a:rPr lang="fr-FR" dirty="0">
                <a:cs typeface="Tahoma" pitchFamily="2"/>
              </a:rPr>
              <a:t>    Inter-</a:t>
            </a:r>
            <a:r>
              <a:rPr lang="fr-FR" dirty="0" err="1">
                <a:cs typeface="Tahoma" pitchFamily="2"/>
              </a:rPr>
              <a:t>Cetefs</a:t>
            </a:r>
            <a:r>
              <a:rPr lang="fr-FR" dirty="0">
                <a:cs typeface="Tahoma" pitchFamily="2"/>
              </a:rPr>
              <a:t> des 10 et 11 octobre 2019 en Bretagne</a:t>
            </a:r>
          </a:p>
          <a:p>
            <a:pPr lvl="0"/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Conclusion : « Préparer l'Avenir » et </a:t>
            </a:r>
            <a:r>
              <a:rPr lang="fr-FR" dirty="0" smtClean="0">
                <a:cs typeface="Tahoma" pitchFamily="2"/>
              </a:rPr>
              <a:t>échanges.</a:t>
            </a:r>
            <a:endParaRPr lang="fr-FR" dirty="0">
              <a:cs typeface="Tahoma" pitchFamily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652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cs typeface="Tahoma" pitchFamily="2"/>
              </a:rPr>
              <a:t>Préparer l’Avenir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fr-FR" dirty="0">
                <a:cs typeface="Tahoma" pitchFamily="2"/>
              </a:rPr>
              <a:t>Demain, attribution </a:t>
            </a:r>
            <a:r>
              <a:rPr lang="fr-FR" dirty="0" smtClean="0">
                <a:cs typeface="Tahoma" pitchFamily="2"/>
              </a:rPr>
              <a:t>des Plans de Chasse </a:t>
            </a:r>
            <a:r>
              <a:rPr lang="fr-FR" dirty="0">
                <a:cs typeface="Tahoma" pitchFamily="2"/>
              </a:rPr>
              <a:t>par la FDC </a:t>
            </a:r>
            <a:r>
              <a:rPr lang="fr-FR" dirty="0" smtClean="0">
                <a:cs typeface="Tahoma" pitchFamily="2"/>
              </a:rPr>
              <a:t>(et non plus </a:t>
            </a:r>
            <a:r>
              <a:rPr lang="fr-FR" dirty="0">
                <a:cs typeface="Tahoma" pitchFamily="2"/>
              </a:rPr>
              <a:t>par le </a:t>
            </a:r>
            <a:r>
              <a:rPr lang="fr-FR" dirty="0" smtClean="0">
                <a:cs typeface="Tahoma" pitchFamily="2"/>
              </a:rPr>
              <a:t>préfet). La Fédé </a:t>
            </a:r>
            <a:r>
              <a:rPr lang="fr-FR" dirty="0">
                <a:cs typeface="Tahoma" pitchFamily="2"/>
              </a:rPr>
              <a:t>aura donc tout loisir pour l’augmenter si besoin.</a:t>
            </a:r>
          </a:p>
          <a:p>
            <a:pPr lvl="0"/>
            <a:r>
              <a:rPr lang="fr-FR" dirty="0" smtClean="0">
                <a:cs typeface="Tahoma" pitchFamily="2"/>
              </a:rPr>
              <a:t>Transmettre des </a:t>
            </a:r>
            <a:r>
              <a:rPr lang="fr-FR" dirty="0">
                <a:cs typeface="Tahoma" pitchFamily="2"/>
              </a:rPr>
              <a:t>déclarations de dégâts sur son bureau.</a:t>
            </a:r>
          </a:p>
          <a:p>
            <a:pPr lvl="0"/>
            <a:r>
              <a:rPr lang="fr-FR" dirty="0">
                <a:cs typeface="Tahoma" pitchFamily="2"/>
              </a:rPr>
              <a:t>Attention aux minimums </a:t>
            </a:r>
            <a:r>
              <a:rPr lang="fr-FR" dirty="0" smtClean="0">
                <a:cs typeface="Tahoma" pitchFamily="2"/>
              </a:rPr>
              <a:t>des attributions qu’on </a:t>
            </a:r>
            <a:r>
              <a:rPr lang="fr-FR" dirty="0">
                <a:cs typeface="Tahoma" pitchFamily="2"/>
              </a:rPr>
              <a:t>doit faire augmenter en argumentant</a:t>
            </a:r>
            <a:r>
              <a:rPr lang="fr-FR" dirty="0" smtClean="0">
                <a:cs typeface="Tahoma" pitchFamily="2"/>
              </a:rPr>
              <a:t>.</a:t>
            </a:r>
            <a:endParaRPr lang="fr-FR" dirty="0">
              <a:cs typeface="Tahoma" pitchFamily="2"/>
            </a:endParaRPr>
          </a:p>
          <a:p>
            <a:pPr lvl="0"/>
            <a:r>
              <a:rPr lang="fr-FR" dirty="0">
                <a:cs typeface="Tahoma" pitchFamily="2"/>
              </a:rPr>
              <a:t>En ACCA : participer aux AG. </a:t>
            </a:r>
            <a:r>
              <a:rPr lang="fr-FR" dirty="0" smtClean="0">
                <a:cs typeface="Tahoma" pitchFamily="2"/>
              </a:rPr>
              <a:t>Les propriétaires peuvent être majoritaires</a:t>
            </a:r>
            <a:r>
              <a:rPr lang="fr-FR" dirty="0">
                <a:cs typeface="Tahoma" pitchFamily="2"/>
              </a:rPr>
              <a:t> !…</a:t>
            </a:r>
          </a:p>
          <a:p>
            <a:pPr lvl="0"/>
            <a:r>
              <a:rPr lang="fr-FR" dirty="0">
                <a:cs typeface="Tahoma" pitchFamily="2"/>
              </a:rPr>
              <a:t>Informer nos adhérents des </a:t>
            </a:r>
            <a:r>
              <a:rPr lang="fr-FR" dirty="0" smtClean="0">
                <a:cs typeface="Tahoma" pitchFamily="2"/>
              </a:rPr>
              <a:t>Plan de Chasse les </a:t>
            </a:r>
            <a:r>
              <a:rPr lang="fr-FR" dirty="0">
                <a:cs typeface="Tahoma" pitchFamily="2"/>
              </a:rPr>
              <a:t>concernant (</a:t>
            </a:r>
            <a:r>
              <a:rPr lang="fr-FR" dirty="0" smtClean="0">
                <a:cs typeface="Tahoma" pitchFamily="2"/>
              </a:rPr>
              <a:t>demandes, </a:t>
            </a:r>
            <a:r>
              <a:rPr lang="fr-FR" dirty="0">
                <a:cs typeface="Tahoma" pitchFamily="2"/>
              </a:rPr>
              <a:t>attributions et réalisations).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149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cs typeface="Tahoma" pitchFamily="2"/>
              </a:rPr>
              <a:t>Préparer l’Avenir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fr-FR" dirty="0">
                <a:cs typeface="Tahoma" pitchFamily="2"/>
              </a:rPr>
              <a:t>Plate-Forme de télé-déclarations à venir au niveau national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        Sites de La Forêt Bouge peut-être, ou le site de IGN.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Existe en </a:t>
            </a:r>
            <a:r>
              <a:rPr lang="fr-FR" dirty="0" err="1">
                <a:cs typeface="Tahoma" pitchFamily="2"/>
              </a:rPr>
              <a:t>Nlle</a:t>
            </a:r>
            <a:r>
              <a:rPr lang="fr-FR" dirty="0">
                <a:cs typeface="Tahoma" pitchFamily="2"/>
              </a:rPr>
              <a:t> Aquitaine ; Bons retours en Gironde avec présentation et analyse en CDCFS / Mme Marris, ingénieur CRPF, et les techniciens FDC.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         * Plans de chasse : Attributions et réalisations.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         * Localisations des dégâts / personne agrée</a:t>
            </a:r>
          </a:p>
          <a:p>
            <a:pPr lvl="0">
              <a:buNone/>
            </a:pPr>
            <a:r>
              <a:rPr lang="fr-FR" dirty="0">
                <a:cs typeface="Tahoma" pitchFamily="2"/>
              </a:rPr>
              <a:t>         * Localisation des peuplements forestiers sensibles</a:t>
            </a:r>
          </a:p>
          <a:p>
            <a:pPr lvl="0">
              <a:buNone/>
            </a:pPr>
            <a:endParaRPr lang="fr-FR" dirty="0">
              <a:cs typeface="Tahoma" pitchFamily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6262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Préparer l’avenir</a:t>
            </a:r>
            <a:br>
              <a:rPr lang="fr-FR" sz="3200" dirty="0" smtClean="0"/>
            </a:br>
            <a:r>
              <a:rPr lang="fr-FR" sz="2800" dirty="0" smtClean="0"/>
              <a:t>Le </a:t>
            </a:r>
            <a:r>
              <a:rPr lang="fr-FR" sz="2800" dirty="0"/>
              <a:t>préfet de Haute Loire en </a:t>
            </a:r>
            <a:r>
              <a:rPr lang="fr-FR" sz="2800" dirty="0" smtClean="0"/>
              <a:t>forêt (23/09/2019)</a:t>
            </a:r>
            <a:endParaRPr lang="fr-FR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90" y="1942776"/>
            <a:ext cx="6409002" cy="42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279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et </a:t>
            </a:r>
            <a:r>
              <a:rPr lang="fr-FR" dirty="0" smtClean="0"/>
              <a:t>débats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93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et </a:t>
            </a:r>
            <a:r>
              <a:rPr lang="fr-FR" dirty="0" smtClean="0"/>
              <a:t>débats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967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et </a:t>
            </a:r>
            <a:r>
              <a:rPr lang="fr-FR" dirty="0" smtClean="0"/>
              <a:t>débats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16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L’équilibre </a:t>
            </a:r>
            <a:r>
              <a:rPr lang="fr-FR" dirty="0" err="1"/>
              <a:t>sylvo</a:t>
            </a:r>
            <a:r>
              <a:rPr lang="fr-FR" dirty="0"/>
              <a:t>-cynégétique</a:t>
            </a:r>
            <a:r>
              <a:rPr lang="fr-FR" b="1" dirty="0"/>
              <a:t/>
            </a:r>
            <a:br>
              <a:rPr lang="fr-FR" b="1" dirty="0"/>
            </a:br>
            <a:r>
              <a:rPr lang="fr-FR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dirty="0" smtClean="0">
              <a:solidFill>
                <a:srgbClr val="000000"/>
              </a:solidFill>
              <a:latin typeface="Arial" pitchFamily="34"/>
              <a:ea typeface="Lucida Sans Unicode" pitchFamily="2"/>
              <a:cs typeface="Tahoma" pitchFamily="2"/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000000"/>
                </a:solidFill>
                <a:latin typeface="Arial" pitchFamily="34"/>
                <a:ea typeface="Lucida Sans Unicode" pitchFamily="2"/>
                <a:cs typeface="Tahoma" pitchFamily="2"/>
              </a:rPr>
              <a:t>De </a:t>
            </a:r>
            <a:r>
              <a:rPr lang="fr-FR" sz="3600" b="1" dirty="0">
                <a:solidFill>
                  <a:srgbClr val="000000"/>
                </a:solidFill>
                <a:latin typeface="Arial" pitchFamily="34"/>
                <a:ea typeface="Lucida Sans Unicode" pitchFamily="2"/>
                <a:cs typeface="Tahoma" pitchFamily="2"/>
              </a:rPr>
              <a:t>quoi </a:t>
            </a:r>
            <a:r>
              <a:rPr lang="fr-FR" sz="3600" b="1" dirty="0" smtClean="0">
                <a:solidFill>
                  <a:srgbClr val="000000"/>
                </a:solidFill>
                <a:latin typeface="Arial" pitchFamily="34"/>
                <a:ea typeface="Lucida Sans Unicode" pitchFamily="2"/>
                <a:cs typeface="Tahoma" pitchFamily="2"/>
              </a:rPr>
              <a:t>parle-t-on?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275856" y="2996952"/>
            <a:ext cx="2409480" cy="30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10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L’équilibre </a:t>
            </a:r>
            <a:r>
              <a:rPr lang="fr-FR" sz="3600" dirty="0" err="1"/>
              <a:t>sylvo</a:t>
            </a:r>
            <a:r>
              <a:rPr lang="fr-FR" sz="3600" dirty="0"/>
              <a:t>-cynégétique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dirty="0" smtClean="0"/>
              <a:t>Définition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sz="4600" dirty="0" smtClean="0"/>
              <a:t>Article L425-4 du code l’environnement</a:t>
            </a:r>
            <a:r>
              <a:rPr lang="fr-FR" sz="4600" dirty="0"/>
              <a:t> </a:t>
            </a:r>
            <a:endParaRPr lang="fr-FR" sz="4600" dirty="0" smtClean="0"/>
          </a:p>
          <a:p>
            <a:pPr marL="0" indent="0">
              <a:buNone/>
            </a:pPr>
            <a:r>
              <a:rPr lang="fr-FR" dirty="0" smtClean="0"/>
              <a:t>	(Loi du 13 octobre 2014)</a:t>
            </a:r>
          </a:p>
          <a:p>
            <a:endParaRPr lang="fr-FR" dirty="0" smtClean="0"/>
          </a:p>
          <a:p>
            <a:pPr algn="just"/>
            <a:r>
              <a:rPr lang="fr-FR" dirty="0" smtClean="0"/>
              <a:t>« </a:t>
            </a:r>
            <a:r>
              <a:rPr lang="fr-FR" i="1" dirty="0" smtClean="0"/>
              <a:t>L'équilibre agro-</a:t>
            </a:r>
            <a:r>
              <a:rPr lang="fr-FR" i="1" dirty="0" err="1" smtClean="0"/>
              <a:t>sylvo</a:t>
            </a:r>
            <a:r>
              <a:rPr lang="fr-FR" i="1" dirty="0" smtClean="0"/>
              <a:t>-cynégétique consiste à rendre compatibles, d'une part, la présence durable d'une faune sauvage riche et variée et, d'autre part, la pérennité et la rentabilité économique des activités agricoles et sylvicoles</a:t>
            </a:r>
            <a:r>
              <a:rPr lang="fr-FR" dirty="0" smtClean="0"/>
              <a:t> ». </a:t>
            </a:r>
          </a:p>
          <a:p>
            <a:pPr algn="just"/>
            <a:r>
              <a:rPr lang="fr-FR" dirty="0" smtClean="0"/>
              <a:t>«</a:t>
            </a:r>
            <a:r>
              <a:rPr lang="fr-FR" i="1" dirty="0" smtClean="0"/>
              <a:t> Il est assuré …. par la gestion concertée et raisonnée des espèces de faune sauvage et de leurs habitats agricoles et forestiers </a:t>
            </a:r>
            <a:r>
              <a:rPr lang="fr-FR" dirty="0" smtClean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62645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L’équilibre </a:t>
            </a:r>
            <a:r>
              <a:rPr lang="fr-FR" dirty="0" err="1"/>
              <a:t>sylvo</a:t>
            </a:r>
            <a:r>
              <a:rPr lang="fr-FR" dirty="0"/>
              <a:t>-cynégétique</a:t>
            </a:r>
            <a:r>
              <a:rPr lang="fr-FR" b="1" dirty="0"/>
              <a:t/>
            </a:r>
            <a:br>
              <a:rPr lang="fr-FR" b="1" dirty="0"/>
            </a:br>
            <a:r>
              <a:rPr lang="fr-FR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400" dirty="0" smtClean="0">
                <a:cs typeface="Tahoma" pitchFamily="2"/>
              </a:rPr>
              <a:t>«</a:t>
            </a:r>
            <a:r>
              <a:rPr lang="fr-FR" sz="2400" dirty="0">
                <a:cs typeface="Tahoma" pitchFamily="2"/>
              </a:rPr>
              <a:t> </a:t>
            </a:r>
            <a:r>
              <a:rPr lang="fr-FR" sz="2400" i="1" dirty="0">
                <a:cs typeface="Tahoma" pitchFamily="2"/>
              </a:rPr>
              <a:t>L'équilibre agro-</a:t>
            </a:r>
            <a:r>
              <a:rPr lang="fr-FR" sz="2400" i="1" dirty="0" err="1">
                <a:cs typeface="Tahoma" pitchFamily="2"/>
              </a:rPr>
              <a:t>sylvo</a:t>
            </a:r>
            <a:r>
              <a:rPr lang="fr-FR" sz="2400" i="1" dirty="0">
                <a:cs typeface="Tahoma" pitchFamily="2"/>
              </a:rPr>
              <a:t>-cynégétique est recherché par la combinaison des moyens suivants : </a:t>
            </a:r>
            <a:endParaRPr lang="fr-FR" sz="2400" i="1" dirty="0" smtClean="0">
              <a:cs typeface="Tahoma" pitchFamily="2"/>
            </a:endParaRPr>
          </a:p>
          <a:p>
            <a:pPr lvl="1"/>
            <a:r>
              <a:rPr lang="fr-FR" sz="2400" i="1" dirty="0" smtClean="0">
                <a:cs typeface="Tahoma" pitchFamily="2"/>
              </a:rPr>
              <a:t>la </a:t>
            </a:r>
            <a:r>
              <a:rPr lang="fr-FR" sz="2400" i="1" dirty="0">
                <a:cs typeface="Tahoma" pitchFamily="2"/>
              </a:rPr>
              <a:t>chasse, </a:t>
            </a:r>
            <a:endParaRPr lang="fr-FR" sz="2400" i="1" dirty="0" smtClean="0">
              <a:cs typeface="Tahoma" pitchFamily="2"/>
            </a:endParaRPr>
          </a:p>
          <a:p>
            <a:pPr lvl="1"/>
            <a:r>
              <a:rPr lang="fr-FR" sz="2400" i="1" dirty="0" smtClean="0">
                <a:cs typeface="Tahoma" pitchFamily="2"/>
              </a:rPr>
              <a:t>la </a:t>
            </a:r>
            <a:r>
              <a:rPr lang="fr-FR" sz="2400" i="1" dirty="0">
                <a:cs typeface="Tahoma" pitchFamily="2"/>
              </a:rPr>
              <a:t>régulation, </a:t>
            </a:r>
            <a:endParaRPr lang="fr-FR" sz="2400" i="1" dirty="0" smtClean="0">
              <a:cs typeface="Tahoma" pitchFamily="2"/>
            </a:endParaRPr>
          </a:p>
          <a:p>
            <a:pPr lvl="1"/>
            <a:r>
              <a:rPr lang="fr-FR" sz="2400" i="1" dirty="0" smtClean="0">
                <a:cs typeface="Tahoma" pitchFamily="2"/>
              </a:rPr>
              <a:t>la </a:t>
            </a:r>
            <a:r>
              <a:rPr lang="fr-FR" sz="2400" i="1" dirty="0">
                <a:cs typeface="Tahoma" pitchFamily="2"/>
              </a:rPr>
              <a:t>prévention des dégâts de gibier par la mise en place de dispositifs de protection et de dispositifs de </a:t>
            </a:r>
            <a:r>
              <a:rPr lang="fr-FR" sz="2400" i="1" dirty="0" smtClean="0">
                <a:cs typeface="Tahoma" pitchFamily="2"/>
              </a:rPr>
              <a:t>dissuasion, </a:t>
            </a:r>
          </a:p>
          <a:p>
            <a:pPr lvl="1"/>
            <a:r>
              <a:rPr lang="fr-FR" sz="2400" i="1" dirty="0" smtClean="0">
                <a:cs typeface="Tahoma" pitchFamily="2"/>
              </a:rPr>
              <a:t>ainsi </a:t>
            </a:r>
            <a:r>
              <a:rPr lang="fr-FR" sz="2400" i="1" dirty="0">
                <a:cs typeface="Tahoma" pitchFamily="2"/>
              </a:rPr>
              <a:t>que, le cas échéant, par des procédés de destruction autorisés</a:t>
            </a:r>
            <a:r>
              <a:rPr lang="fr-FR" sz="1600" i="1" dirty="0" smtClean="0">
                <a:cs typeface="Tahoma" pitchFamily="2"/>
              </a:rPr>
              <a:t>. »</a:t>
            </a:r>
            <a:endParaRPr lang="fr-FR" sz="1600" i="1" dirty="0"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8276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L’équilibre </a:t>
            </a:r>
            <a:r>
              <a:rPr lang="fr-FR" dirty="0" err="1"/>
              <a:t>sylvo</a:t>
            </a:r>
            <a:r>
              <a:rPr lang="fr-FR" dirty="0"/>
              <a:t>-cynégétique</a:t>
            </a:r>
            <a:r>
              <a:rPr lang="fr-FR" b="1" dirty="0"/>
              <a:t/>
            </a:r>
            <a:br>
              <a:rPr lang="fr-FR" b="1" dirty="0"/>
            </a:br>
            <a:r>
              <a:rPr lang="fr-FR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600" i="1" dirty="0" smtClean="0">
                <a:cs typeface="Tahoma" pitchFamily="2"/>
              </a:rPr>
              <a:t>« La </a:t>
            </a:r>
            <a:r>
              <a:rPr lang="fr-FR" sz="2600" i="1" dirty="0">
                <a:cs typeface="Tahoma" pitchFamily="2"/>
              </a:rPr>
              <a:t>recherche de pratiques et de systèmes de gestion prenant en compte à la fois les objectifs de production (…) et la présence de la faune </a:t>
            </a:r>
            <a:r>
              <a:rPr lang="fr-FR" sz="2600" i="1" dirty="0" smtClean="0">
                <a:cs typeface="Tahoma" pitchFamily="2"/>
              </a:rPr>
              <a:t>sauvage </a:t>
            </a:r>
            <a:r>
              <a:rPr lang="fr-FR" sz="2600" i="1" dirty="0">
                <a:cs typeface="Tahoma" pitchFamily="2"/>
              </a:rPr>
              <a:t>contribue </a:t>
            </a:r>
            <a:r>
              <a:rPr lang="fr-FR" sz="2600" i="1" dirty="0" smtClean="0">
                <a:cs typeface="Tahoma" pitchFamily="2"/>
              </a:rPr>
              <a:t>à cet équilibre»</a:t>
            </a:r>
            <a:r>
              <a:rPr lang="fr-FR" sz="2600" dirty="0" smtClean="0">
                <a:cs typeface="Tahoma" pitchFamily="2"/>
              </a:rPr>
              <a:t>.</a:t>
            </a:r>
          </a:p>
          <a:p>
            <a:pPr marL="0" indent="0">
              <a:buNone/>
            </a:pPr>
            <a:endParaRPr lang="fr-FR" sz="2600" dirty="0">
              <a:cs typeface="Tahoma" pitchFamily="2"/>
            </a:endParaRPr>
          </a:p>
          <a:p>
            <a:r>
              <a:rPr lang="fr-FR" sz="2600" i="1" dirty="0">
                <a:cs typeface="Tahoma" pitchFamily="2"/>
              </a:rPr>
              <a:t>L'indemnisation (…) peut contribuer à cet équilibre</a:t>
            </a:r>
            <a:r>
              <a:rPr lang="fr-FR" sz="2600" dirty="0">
                <a:cs typeface="Tahoma" pitchFamily="2"/>
              </a:rPr>
              <a:t>.</a:t>
            </a:r>
            <a:r>
              <a:rPr lang="fr-FR" sz="2600" dirty="0"/>
              <a:t> </a:t>
            </a:r>
            <a:endParaRPr lang="fr-FR" sz="2600" dirty="0" smtClean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b="1" i="1" dirty="0"/>
              <a:t>L'équilibre </a:t>
            </a:r>
            <a:r>
              <a:rPr lang="fr-FR" sz="2600" b="1" i="1" dirty="0" err="1"/>
              <a:t>sylvo</a:t>
            </a:r>
            <a:r>
              <a:rPr lang="fr-FR" sz="2600" b="1" i="1" dirty="0"/>
              <a:t>-cynégétique tend à permettre la régénération des peuplements forestiers dans des conditions économiques satisfaisantes pour le propriétaire, dans le territoire forestier concerné. » </a:t>
            </a:r>
            <a:endParaRPr lang="fr-FR" sz="2600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323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L’équilibre </a:t>
            </a:r>
            <a:r>
              <a:rPr lang="fr-FR" sz="3600" dirty="0" err="1"/>
              <a:t>sylvo</a:t>
            </a:r>
            <a:r>
              <a:rPr lang="fr-FR" sz="3600" dirty="0"/>
              <a:t>-cynégétique</a:t>
            </a:r>
            <a:br>
              <a:rPr lang="fr-FR" sz="3600" dirty="0"/>
            </a:br>
            <a:r>
              <a:rPr lang="fr-FR" sz="3600" dirty="0" smtClean="0"/>
              <a:t>Le Plan de Chasse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sz="4400" dirty="0"/>
              <a:t>Article L425-6 </a:t>
            </a:r>
            <a:r>
              <a:rPr lang="fr-FR" sz="4400" dirty="0" smtClean="0"/>
              <a:t>(loi du 13 octobre 2014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Le </a:t>
            </a:r>
            <a:r>
              <a:rPr lang="fr-FR" dirty="0"/>
              <a:t>plan de chasse détermine le nombre minimum et </a:t>
            </a:r>
            <a:r>
              <a:rPr lang="fr-FR" dirty="0" smtClean="0"/>
              <a:t>maximum </a:t>
            </a:r>
            <a:r>
              <a:rPr lang="fr-FR" dirty="0"/>
              <a:t>d'animaux à prélever sur les territoires de chasse.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- Il </a:t>
            </a:r>
            <a:r>
              <a:rPr lang="fr-FR" dirty="0"/>
              <a:t>tend à assurer le développement durable des populations </a:t>
            </a:r>
            <a:r>
              <a:rPr lang="fr-FR" dirty="0" smtClean="0"/>
              <a:t>de </a:t>
            </a:r>
            <a:r>
              <a:rPr lang="fr-FR" dirty="0"/>
              <a:t>gibier et à préserver leurs </a:t>
            </a:r>
            <a:r>
              <a:rPr lang="fr-FR" dirty="0" smtClean="0"/>
              <a:t>habitats:</a:t>
            </a:r>
          </a:p>
          <a:p>
            <a:pPr marL="0" indent="0">
              <a:buNone/>
            </a:pPr>
            <a:r>
              <a:rPr lang="fr-FR" b="1" dirty="0"/>
              <a:t>	</a:t>
            </a:r>
            <a:r>
              <a:rPr lang="fr-FR" b="1" dirty="0" smtClean="0"/>
              <a:t>en </a:t>
            </a:r>
            <a:r>
              <a:rPr lang="fr-FR" b="1" dirty="0"/>
              <a:t>prenant en compte les documents de gestion des forêts </a:t>
            </a:r>
            <a:r>
              <a:rPr lang="fr-FR" b="1" dirty="0" smtClean="0"/>
              <a:t>	mentionnés </a:t>
            </a:r>
            <a:r>
              <a:rPr lang="fr-FR" b="1" dirty="0"/>
              <a:t>à l'article </a:t>
            </a:r>
            <a:r>
              <a:rPr lang="fr-FR" b="1" dirty="0">
                <a:hlinkClick r:id="rId2" tooltip="Code forestier (nouveau) - art. L122-3 (VT)"/>
              </a:rPr>
              <a:t>L. 122-3</a:t>
            </a:r>
            <a:r>
              <a:rPr lang="fr-FR" b="1" dirty="0"/>
              <a:t> du code </a:t>
            </a:r>
            <a:r>
              <a:rPr lang="fr-FR" b="1" dirty="0" smtClean="0"/>
              <a:t>forestier,</a:t>
            </a:r>
          </a:p>
          <a:p>
            <a:pPr marL="0" indent="0">
              <a:buNone/>
            </a:pPr>
            <a:r>
              <a:rPr lang="fr-FR" b="1" dirty="0"/>
              <a:t>	</a:t>
            </a:r>
            <a:r>
              <a:rPr lang="fr-FR" b="1" dirty="0" smtClean="0"/>
              <a:t>en </a:t>
            </a:r>
            <a:r>
              <a:rPr lang="fr-FR" b="1" dirty="0"/>
              <a:t>conciliant les intérêts agricoles, sylvicoles et cynégétiques. </a:t>
            </a: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r>
              <a:rPr lang="fr-FR" b="1" dirty="0"/>
              <a:t>	</a:t>
            </a:r>
            <a:r>
              <a:rPr lang="fr-FR" b="1" dirty="0" smtClean="0"/>
              <a:t>- </a:t>
            </a:r>
            <a:r>
              <a:rPr lang="fr-FR" dirty="0" smtClean="0"/>
              <a:t>Pour </a:t>
            </a:r>
            <a:r>
              <a:rPr lang="fr-FR" dirty="0"/>
              <a:t>le grand gibier, il est fixé après consultation des </a:t>
            </a:r>
            <a:r>
              <a:rPr lang="fr-FR" dirty="0" smtClean="0"/>
              <a:t>représentants </a:t>
            </a:r>
            <a:r>
              <a:rPr lang="fr-FR" dirty="0"/>
              <a:t>des intérêts agricoles et forestiers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- Pour </a:t>
            </a:r>
            <a:r>
              <a:rPr lang="fr-FR" dirty="0"/>
              <a:t>assurer un équilibre agricole, sylvicole et cynégétique, le </a:t>
            </a:r>
            <a:r>
              <a:rPr lang="fr-FR" dirty="0" smtClean="0"/>
              <a:t>plan </a:t>
            </a:r>
            <a:r>
              <a:rPr lang="fr-FR" dirty="0"/>
              <a:t>de chasse est appliqué sur tout le territoire national pour </a:t>
            </a:r>
            <a:r>
              <a:rPr lang="fr-FR" dirty="0" smtClean="0"/>
              <a:t>certaines </a:t>
            </a:r>
            <a:r>
              <a:rPr lang="fr-FR" dirty="0"/>
              <a:t>espèces de </a:t>
            </a:r>
            <a:r>
              <a:rPr lang="fr-FR" dirty="0" smtClean="0"/>
              <a:t>gibier </a:t>
            </a:r>
            <a:r>
              <a:rPr lang="fr-FR" dirty="0" smtClean="0">
                <a:solidFill>
                  <a:srgbClr val="C00000"/>
                </a:solidFill>
              </a:rPr>
              <a:t>(en Haute Loire, le cerf et le chevreuil)</a:t>
            </a:r>
            <a:endParaRPr lang="fr-FR" dirty="0">
              <a:solidFill>
                <a:srgbClr val="C0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049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L’équilibre </a:t>
            </a:r>
            <a:r>
              <a:rPr lang="fr-FR" sz="3600" dirty="0" err="1"/>
              <a:t>sylvo</a:t>
            </a:r>
            <a:r>
              <a:rPr lang="fr-FR" sz="3600" dirty="0"/>
              <a:t>-cynégétique</a:t>
            </a:r>
            <a:br>
              <a:rPr lang="fr-FR" sz="3600" dirty="0"/>
            </a:br>
            <a:r>
              <a:rPr lang="fr-FR" sz="2800" dirty="0" smtClean="0"/>
              <a:t>Le schéma départemental de Gestion cynégétique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/>
              <a:t>Article L425-1 </a:t>
            </a:r>
            <a:r>
              <a:rPr lang="fr-FR" sz="2800" dirty="0" smtClean="0"/>
              <a:t>du Code de l’environnement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Un </a:t>
            </a:r>
            <a:r>
              <a:rPr lang="fr-FR" dirty="0"/>
              <a:t>schéma départemental de gestion cynégétique est mis en place dans chaque département. </a:t>
            </a:r>
            <a:endParaRPr lang="fr-FR" dirty="0" smtClean="0"/>
          </a:p>
          <a:p>
            <a:pPr lvl="1"/>
            <a:r>
              <a:rPr lang="fr-FR" dirty="0" smtClean="0"/>
              <a:t>Ce </a:t>
            </a:r>
            <a:r>
              <a:rPr lang="fr-FR" dirty="0"/>
              <a:t>schéma est établi pour une période de six ans renouvelable. </a:t>
            </a:r>
            <a:endParaRPr lang="fr-FR" dirty="0" smtClean="0"/>
          </a:p>
          <a:p>
            <a:pPr lvl="1"/>
            <a:r>
              <a:rPr lang="fr-FR" dirty="0"/>
              <a:t>I</a:t>
            </a:r>
            <a:r>
              <a:rPr lang="fr-FR" dirty="0" smtClean="0"/>
              <a:t>l </a:t>
            </a:r>
            <a:r>
              <a:rPr lang="fr-FR" dirty="0"/>
              <a:t>est élaboré par la fédération départementale </a:t>
            </a:r>
            <a:r>
              <a:rPr lang="fr-FR" dirty="0" smtClean="0"/>
              <a:t>des </a:t>
            </a:r>
            <a:r>
              <a:rPr lang="fr-FR" dirty="0"/>
              <a:t>chasseurs, en concertation </a:t>
            </a:r>
            <a:r>
              <a:rPr lang="fr-FR" dirty="0" smtClean="0"/>
              <a:t>avec </a:t>
            </a:r>
            <a:r>
              <a:rPr lang="fr-FR" dirty="0"/>
              <a:t>la chambre d'agriculture, les représentants de la propriété privée rurale et </a:t>
            </a:r>
            <a:r>
              <a:rPr lang="fr-FR" b="1" dirty="0"/>
              <a:t>les représentants des intérêts forestiers, </a:t>
            </a:r>
          </a:p>
        </p:txBody>
      </p:sp>
    </p:spTree>
    <p:extLst>
      <p:ext uri="{BB962C8B-B14F-4D97-AF65-F5344CB8AC3E}">
        <p14:creationId xmlns:p14="http://schemas.microsoft.com/office/powerpoint/2010/main" val="35069235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761</Words>
  <Application>Microsoft Office PowerPoint</Application>
  <PresentationFormat>Affichage à l'écran (4:3)</PresentationFormat>
  <Paragraphs>224</Paragraphs>
  <Slides>35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L’équilibre sylvo-cynégétique</vt:lpstr>
      <vt:lpstr>L’équilibre sylvo-cynégétique</vt:lpstr>
      <vt:lpstr>L’équilibre sylvo-cynégétique</vt:lpstr>
      <vt:lpstr>L’équilibre sylvo-cynégétique Définition</vt:lpstr>
      <vt:lpstr>L’équilibre sylvo-cynégétique Définition</vt:lpstr>
      <vt:lpstr>L’équilibre sylvo-cynégétique Définition</vt:lpstr>
      <vt:lpstr>L’équilibre sylvo-cynégétique Définition</vt:lpstr>
      <vt:lpstr>L’équilibre sylvo-cynégétique Le Plan de Chasse</vt:lpstr>
      <vt:lpstr>L’équilibre sylvo-cynégétique Le schéma départemental de Gestion cynégétique</vt:lpstr>
      <vt:lpstr>L’équilibre sylvo-cynégétique Le schéma départemental de Gestion cynégétique</vt:lpstr>
      <vt:lpstr>Programme Régional  de la Forêt et du Bois</vt:lpstr>
      <vt:lpstr>Comité Régional Paritaire  Chasseurs - Forestiers</vt:lpstr>
      <vt:lpstr>Comité Régional Paritaire  Chasseurs - Forestiers</vt:lpstr>
      <vt:lpstr>Comité Régional Paritaire  Chasseurs - Forestiers</vt:lpstr>
      <vt:lpstr>Comité Régional Paritaire  Chasseurs - Forestiers</vt:lpstr>
      <vt:lpstr>Comité Régional Paritaire Chasseurs-Forestiers Préparation Carte Régionale</vt:lpstr>
      <vt:lpstr>Comité Régional Paritaire Chasseurs-Forestiers Carte Régionale</vt:lpstr>
      <vt:lpstr>Comité Régional Paritaire  Chasseurs - Forestiers</vt:lpstr>
      <vt:lpstr>Les Indicateurs de Changement Ecologique (ICE)</vt:lpstr>
      <vt:lpstr>Les Indicateurs de Changement Ecologique (ICE)</vt:lpstr>
      <vt:lpstr>Loi du 24/07/2019 créant l’Office Français de la Biodiversité et modifiant les missions des FDC </vt:lpstr>
      <vt:lpstr>Loi du 24/07/2019 créant l’Office Français de la Biodiversité et modifiant les missions des FDC </vt:lpstr>
      <vt:lpstr>Gouvernance de la Forêt L’environnement se positionne</vt:lpstr>
      <vt:lpstr>Loi du 24/07/2019 créant l’OFB Décrets d’application</vt:lpstr>
      <vt:lpstr>Inter-Cetef 2019 en Bretagne 10 et 11 Octobre 2019</vt:lpstr>
      <vt:lpstr>Inter-Cetef 2019 en Bretagne 10 et 11 Octobre 2019</vt:lpstr>
      <vt:lpstr>Inter-Cetef 2019 en Bretagne 10 et 11 Octobre 2019</vt:lpstr>
      <vt:lpstr>Préparer l’Avenir</vt:lpstr>
      <vt:lpstr>Préparer l’Avenir</vt:lpstr>
      <vt:lpstr>Préparer l’Avenir</vt:lpstr>
      <vt:lpstr>Préparer l’Avenir</vt:lpstr>
      <vt:lpstr>Préparer l’avenir Le préfet de Haute Loire en forêt (23/09/2019)</vt:lpstr>
      <vt:lpstr>Questions et débats</vt:lpstr>
      <vt:lpstr>Questions et débats</vt:lpstr>
      <vt:lpstr>Questions et débats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L’équilibre sylvo-cynégétique</dc:title>
  <dc:creator>MT</dc:creator>
  <cp:lastModifiedBy>MT</cp:lastModifiedBy>
  <cp:revision>53</cp:revision>
  <dcterms:created xsi:type="dcterms:W3CDTF">2019-11-11T08:34:00Z</dcterms:created>
  <dcterms:modified xsi:type="dcterms:W3CDTF">2019-11-16T06:50:40Z</dcterms:modified>
</cp:coreProperties>
</file>